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23"/>
  </p:notesMasterIdLst>
  <p:sldIdLst>
    <p:sldId id="256" r:id="rId2"/>
    <p:sldId id="265" r:id="rId3"/>
    <p:sldId id="257" r:id="rId4"/>
    <p:sldId id="258" r:id="rId5"/>
    <p:sldId id="266" r:id="rId6"/>
    <p:sldId id="260" r:id="rId7"/>
    <p:sldId id="274" r:id="rId8"/>
    <p:sldId id="261" r:id="rId9"/>
    <p:sldId id="267" r:id="rId10"/>
    <p:sldId id="273" r:id="rId11"/>
    <p:sldId id="268" r:id="rId12"/>
    <p:sldId id="269" r:id="rId13"/>
    <p:sldId id="271" r:id="rId14"/>
    <p:sldId id="275" r:id="rId15"/>
    <p:sldId id="276" r:id="rId16"/>
    <p:sldId id="277" r:id="rId17"/>
    <p:sldId id="278" r:id="rId18"/>
    <p:sldId id="280" r:id="rId19"/>
    <p:sldId id="279" r:id="rId20"/>
    <p:sldId id="262" r:id="rId21"/>
    <p:sldId id="28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6ABF"/>
    <a:srgbClr val="E27047"/>
    <a:srgbClr val="466380"/>
    <a:srgbClr val="8D6975"/>
    <a:srgbClr val="FFC94A"/>
    <a:srgbClr val="40A578"/>
    <a:srgbClr val="D76C82"/>
    <a:srgbClr val="AD6C6C"/>
    <a:srgbClr val="2F6280"/>
    <a:srgbClr val="D86E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3492D4-593D-ACB3-D2C1-5B655AF19059}" v="201" dt="2024-11-18T23:52:11.547"/>
    <p1510:client id="{38A1822A-2E9E-5C6E-3310-EBF5E85B1EBD}" v="66" dt="2024-11-18T20:46:10.685"/>
    <p1510:client id="{39E445DC-BD06-D644-A914-CA4D53510C8B}" v="138" dt="2024-11-19T03:42:22.668"/>
    <p1510:client id="{49B88BC0-E401-913E-B007-F43F31D8D486}" v="881" dt="2024-11-18T23:03:01.359"/>
    <p1510:client id="{4A0B1CF6-7566-177F-C246-CF900FA23D71}" v="3" dt="2024-11-19T17:42:18.600"/>
    <p1510:client id="{6C5D6E34-6B4A-5E55-6B28-54FD837946B9}" v="1677" dt="2024-11-18T23:40:33.681"/>
    <p1510:client id="{AC63BF72-330C-B86A-6456-2BA75A6B7882}" v="132" dt="2024-11-19T04:24:05.349"/>
    <p1510:client id="{BF934E7A-56DA-7316-2503-3C16FE6AA316}" v="1" dt="2024-11-19T02:59:25.479"/>
    <p1510:client id="{C6F100D1-4151-4FB7-5AE1-8B8A4D40B2A7}" v="196" dt="2024-11-19T20:20:48.380"/>
    <p1510:client id="{D30AD926-54DE-D59F-AB11-1CC14853AF09}" v="19" dt="2024-11-18T21:02:55.523"/>
    <p1510:client id="{E180416C-67E1-AFEC-EB72-CD7CA0E926C2}" v="13" dt="2024-11-19T19:56:07.9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75E7EA-F776-4D15-A2BE-1748D63F102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B88674C-D209-4C62-A7E1-52B7B75924E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aseline="0"/>
            <a:t>The music industry has been revolutionized by streaming platforms.</a:t>
          </a:r>
          <a:endParaRPr lang="en-US"/>
        </a:p>
      </dgm:t>
    </dgm:pt>
    <dgm:pt modelId="{2D68C415-8A1B-42D5-AA2E-01D82CBCB1F2}" type="parTrans" cxnId="{D625F9D5-9069-498D-8415-8072B01F763C}">
      <dgm:prSet/>
      <dgm:spPr/>
      <dgm:t>
        <a:bodyPr/>
        <a:lstStyle/>
        <a:p>
          <a:endParaRPr lang="en-US"/>
        </a:p>
      </dgm:t>
    </dgm:pt>
    <dgm:pt modelId="{961002F8-61C3-4E33-B808-678E1317B57C}" type="sibTrans" cxnId="{D625F9D5-9069-498D-8415-8072B01F763C}">
      <dgm:prSet/>
      <dgm:spPr/>
      <dgm:t>
        <a:bodyPr/>
        <a:lstStyle/>
        <a:p>
          <a:endParaRPr lang="en-US"/>
        </a:p>
      </dgm:t>
    </dgm:pt>
    <dgm:pt modelId="{4ABA4743-6637-4136-8E0D-7AE84FF14CB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aseline="0"/>
            <a:t>Spotify: A leader with </a:t>
          </a:r>
          <a:r>
            <a:rPr lang="en-US" b="1" baseline="0"/>
            <a:t>615 million monthly active users (April 2024)</a:t>
          </a:r>
          <a:r>
            <a:rPr lang="en-US" baseline="0"/>
            <a:t>.</a:t>
          </a:r>
          <a:endParaRPr lang="en-US"/>
        </a:p>
      </dgm:t>
    </dgm:pt>
    <dgm:pt modelId="{ACB698EF-C57A-4515-B2EE-3E6B4F6380C6}" type="parTrans" cxnId="{CE1DB1C2-C534-4527-B685-184292A96661}">
      <dgm:prSet/>
      <dgm:spPr/>
      <dgm:t>
        <a:bodyPr/>
        <a:lstStyle/>
        <a:p>
          <a:endParaRPr lang="en-US"/>
        </a:p>
      </dgm:t>
    </dgm:pt>
    <dgm:pt modelId="{A96F30DC-64C3-4CD1-8CD6-EEA6C8230FDA}" type="sibTrans" cxnId="{CE1DB1C2-C534-4527-B685-184292A96661}">
      <dgm:prSet/>
      <dgm:spPr/>
      <dgm:t>
        <a:bodyPr/>
        <a:lstStyle/>
        <a:p>
          <a:endParaRPr lang="en-US"/>
        </a:p>
      </dgm:t>
    </dgm:pt>
    <dgm:pt modelId="{6435AD37-AD44-473C-A93E-13153C4D3AE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aseline="0"/>
            <a:t>Provides seamless access to millions of songs globally.</a:t>
          </a:r>
          <a:endParaRPr lang="en-US"/>
        </a:p>
      </dgm:t>
    </dgm:pt>
    <dgm:pt modelId="{B4F4E0CB-0C84-4F1D-A37D-9F1FD9951702}" type="parTrans" cxnId="{5230ABF7-459F-4185-B821-3147CF0A1567}">
      <dgm:prSet/>
      <dgm:spPr/>
      <dgm:t>
        <a:bodyPr/>
        <a:lstStyle/>
        <a:p>
          <a:endParaRPr lang="en-US"/>
        </a:p>
      </dgm:t>
    </dgm:pt>
    <dgm:pt modelId="{C23ECE09-E398-4AD5-BA9E-737793009A80}" type="sibTrans" cxnId="{5230ABF7-459F-4185-B821-3147CF0A1567}">
      <dgm:prSet/>
      <dgm:spPr/>
      <dgm:t>
        <a:bodyPr/>
        <a:lstStyle/>
        <a:p>
          <a:endParaRPr lang="en-US"/>
        </a:p>
      </dgm:t>
    </dgm:pt>
    <dgm:pt modelId="{7C41ADFD-A27F-435A-8FC4-D90A46DE681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aseline="0"/>
            <a:t>Offers unique data insights into music consumption and popularity.</a:t>
          </a:r>
          <a:endParaRPr lang="en-US"/>
        </a:p>
      </dgm:t>
    </dgm:pt>
    <dgm:pt modelId="{04979A3E-BD8D-4F39-8023-E56E9C5A9E73}" type="parTrans" cxnId="{441BBBCF-F86F-4E6D-AC46-037CE1D7A5A9}">
      <dgm:prSet/>
      <dgm:spPr/>
      <dgm:t>
        <a:bodyPr/>
        <a:lstStyle/>
        <a:p>
          <a:endParaRPr lang="en-US"/>
        </a:p>
      </dgm:t>
    </dgm:pt>
    <dgm:pt modelId="{7847D252-376F-4255-BAD6-21AA41882C82}" type="sibTrans" cxnId="{441BBBCF-F86F-4E6D-AC46-037CE1D7A5A9}">
      <dgm:prSet/>
      <dgm:spPr/>
      <dgm:t>
        <a:bodyPr/>
        <a:lstStyle/>
        <a:p>
          <a:endParaRPr lang="en-US"/>
        </a:p>
      </dgm:t>
    </dgm:pt>
    <dgm:pt modelId="{98AA3C37-7993-464C-86ED-FD91932196E8}" type="pres">
      <dgm:prSet presAssocID="{F375E7EA-F776-4D15-A2BE-1748D63F1020}" presName="root" presStyleCnt="0">
        <dgm:presLayoutVars>
          <dgm:dir/>
          <dgm:resizeHandles val="exact"/>
        </dgm:presLayoutVars>
      </dgm:prSet>
      <dgm:spPr/>
    </dgm:pt>
    <dgm:pt modelId="{E0D32A83-CFB4-4B44-9910-7EAD24F4AADB}" type="pres">
      <dgm:prSet presAssocID="{2B88674C-D209-4C62-A7E1-52B7B75924E6}" presName="compNode" presStyleCnt="0"/>
      <dgm:spPr/>
    </dgm:pt>
    <dgm:pt modelId="{5F54E2CC-8E62-4E64-8CE6-A70A52E58E44}" type="pres">
      <dgm:prSet presAssocID="{2B88674C-D209-4C62-A7E1-52B7B75924E6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4A752EAF-CADB-4457-8225-57347A299FFC}" type="pres">
      <dgm:prSet presAssocID="{2B88674C-D209-4C62-A7E1-52B7B75924E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um Set"/>
        </a:ext>
      </dgm:extLst>
    </dgm:pt>
    <dgm:pt modelId="{9A8F740B-2FAE-45B0-8873-2D84D9E82813}" type="pres">
      <dgm:prSet presAssocID="{2B88674C-D209-4C62-A7E1-52B7B75924E6}" presName="spaceRect" presStyleCnt="0"/>
      <dgm:spPr/>
    </dgm:pt>
    <dgm:pt modelId="{4C382EAF-C143-433B-B5D4-4A2C9596A44D}" type="pres">
      <dgm:prSet presAssocID="{2B88674C-D209-4C62-A7E1-52B7B75924E6}" presName="textRect" presStyleLbl="revTx" presStyleIdx="0" presStyleCnt="4">
        <dgm:presLayoutVars>
          <dgm:chMax val="1"/>
          <dgm:chPref val="1"/>
        </dgm:presLayoutVars>
      </dgm:prSet>
      <dgm:spPr/>
    </dgm:pt>
    <dgm:pt modelId="{EC4BCBD8-6CFC-4037-A26E-DC2F37131BF7}" type="pres">
      <dgm:prSet presAssocID="{961002F8-61C3-4E33-B808-678E1317B57C}" presName="sibTrans" presStyleCnt="0"/>
      <dgm:spPr/>
    </dgm:pt>
    <dgm:pt modelId="{4508A058-606F-49C2-A356-C1351A26134C}" type="pres">
      <dgm:prSet presAssocID="{4ABA4743-6637-4136-8E0D-7AE84FF14CBC}" presName="compNode" presStyleCnt="0"/>
      <dgm:spPr/>
    </dgm:pt>
    <dgm:pt modelId="{5C1EE76E-EBE0-406E-9E9A-A7F2E4F9F0B7}" type="pres">
      <dgm:prSet presAssocID="{4ABA4743-6637-4136-8E0D-7AE84FF14CBC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5FCA5251-A6FE-4552-B5B4-332E66812309}" type="pres">
      <dgm:prSet presAssocID="{4ABA4743-6637-4136-8E0D-7AE84FF14CB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C9FFC732-BB3A-4EE5-B8EE-C9C77F92B041}" type="pres">
      <dgm:prSet presAssocID="{4ABA4743-6637-4136-8E0D-7AE84FF14CBC}" presName="spaceRect" presStyleCnt="0"/>
      <dgm:spPr/>
    </dgm:pt>
    <dgm:pt modelId="{9601DCDD-B099-4DAD-B5DC-BAB25AC7C9EB}" type="pres">
      <dgm:prSet presAssocID="{4ABA4743-6637-4136-8E0D-7AE84FF14CBC}" presName="textRect" presStyleLbl="revTx" presStyleIdx="1" presStyleCnt="4">
        <dgm:presLayoutVars>
          <dgm:chMax val="1"/>
          <dgm:chPref val="1"/>
        </dgm:presLayoutVars>
      </dgm:prSet>
      <dgm:spPr/>
    </dgm:pt>
    <dgm:pt modelId="{4EF592F7-8F33-4CBB-A6B4-D987B026C0E9}" type="pres">
      <dgm:prSet presAssocID="{A96F30DC-64C3-4CD1-8CD6-EEA6C8230FDA}" presName="sibTrans" presStyleCnt="0"/>
      <dgm:spPr/>
    </dgm:pt>
    <dgm:pt modelId="{B0432FC9-6628-4610-9CE9-BF53B6F1910B}" type="pres">
      <dgm:prSet presAssocID="{6435AD37-AD44-473C-A93E-13153C4D3AE7}" presName="compNode" presStyleCnt="0"/>
      <dgm:spPr/>
    </dgm:pt>
    <dgm:pt modelId="{3CAC28BD-E896-48F6-8F6F-7A064B36D0A5}" type="pres">
      <dgm:prSet presAssocID="{6435AD37-AD44-473C-A93E-13153C4D3AE7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148D982E-A3BD-4855-A376-036D80D5E2DF}" type="pres">
      <dgm:prSet presAssocID="{6435AD37-AD44-473C-A93E-13153C4D3AE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 Notes"/>
        </a:ext>
      </dgm:extLst>
    </dgm:pt>
    <dgm:pt modelId="{C03F235F-B0CA-4C9C-A807-D59997F39026}" type="pres">
      <dgm:prSet presAssocID="{6435AD37-AD44-473C-A93E-13153C4D3AE7}" presName="spaceRect" presStyleCnt="0"/>
      <dgm:spPr/>
    </dgm:pt>
    <dgm:pt modelId="{EDE60149-6A01-4CFE-9ADD-3D0EF4E1D47B}" type="pres">
      <dgm:prSet presAssocID="{6435AD37-AD44-473C-A93E-13153C4D3AE7}" presName="textRect" presStyleLbl="revTx" presStyleIdx="2" presStyleCnt="4">
        <dgm:presLayoutVars>
          <dgm:chMax val="1"/>
          <dgm:chPref val="1"/>
        </dgm:presLayoutVars>
      </dgm:prSet>
      <dgm:spPr/>
    </dgm:pt>
    <dgm:pt modelId="{B0324BA5-5E7E-43C0-A9AE-760024735A58}" type="pres">
      <dgm:prSet presAssocID="{C23ECE09-E398-4AD5-BA9E-737793009A80}" presName="sibTrans" presStyleCnt="0"/>
      <dgm:spPr/>
    </dgm:pt>
    <dgm:pt modelId="{EE31512D-4FBA-495B-B83D-F54CFAB8A36B}" type="pres">
      <dgm:prSet presAssocID="{7C41ADFD-A27F-435A-8FC4-D90A46DE6818}" presName="compNode" presStyleCnt="0"/>
      <dgm:spPr/>
    </dgm:pt>
    <dgm:pt modelId="{E12A20A3-75C0-4F10-B9AE-B16AB3B559C3}" type="pres">
      <dgm:prSet presAssocID="{7C41ADFD-A27F-435A-8FC4-D90A46DE6818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BCACC273-5C67-4F28-9FBC-3D413FACE80F}" type="pres">
      <dgm:prSet presAssocID="{7C41ADFD-A27F-435A-8FC4-D90A46DE681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eble clef"/>
        </a:ext>
      </dgm:extLst>
    </dgm:pt>
    <dgm:pt modelId="{AEF932E5-4EE0-46A8-B42B-2EA3F6E1C89F}" type="pres">
      <dgm:prSet presAssocID="{7C41ADFD-A27F-435A-8FC4-D90A46DE6818}" presName="spaceRect" presStyleCnt="0"/>
      <dgm:spPr/>
    </dgm:pt>
    <dgm:pt modelId="{7CBDF430-0F10-4510-A530-D3DAB27E702C}" type="pres">
      <dgm:prSet presAssocID="{7C41ADFD-A27F-435A-8FC4-D90A46DE681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6DCEE7B-34E2-D349-8FCC-E3DD07FCB4F8}" type="presOf" srcId="{4ABA4743-6637-4136-8E0D-7AE84FF14CBC}" destId="{9601DCDD-B099-4DAD-B5DC-BAB25AC7C9EB}" srcOrd="0" destOrd="0" presId="urn:microsoft.com/office/officeart/2018/5/layout/IconLeafLabelList"/>
    <dgm:cxn modelId="{99B9DB95-2A8F-3F45-8B8B-1EDF3FFEE118}" type="presOf" srcId="{7C41ADFD-A27F-435A-8FC4-D90A46DE6818}" destId="{7CBDF430-0F10-4510-A530-D3DAB27E702C}" srcOrd="0" destOrd="0" presId="urn:microsoft.com/office/officeart/2018/5/layout/IconLeafLabelList"/>
    <dgm:cxn modelId="{49D963B0-4F28-784A-8A19-A5919C357CA7}" type="presOf" srcId="{F375E7EA-F776-4D15-A2BE-1748D63F1020}" destId="{98AA3C37-7993-464C-86ED-FD91932196E8}" srcOrd="0" destOrd="0" presId="urn:microsoft.com/office/officeart/2018/5/layout/IconLeafLabelList"/>
    <dgm:cxn modelId="{CE1DB1C2-C534-4527-B685-184292A96661}" srcId="{F375E7EA-F776-4D15-A2BE-1748D63F1020}" destId="{4ABA4743-6637-4136-8E0D-7AE84FF14CBC}" srcOrd="1" destOrd="0" parTransId="{ACB698EF-C57A-4515-B2EE-3E6B4F6380C6}" sibTransId="{A96F30DC-64C3-4CD1-8CD6-EEA6C8230FDA}"/>
    <dgm:cxn modelId="{441BBBCF-F86F-4E6D-AC46-037CE1D7A5A9}" srcId="{F375E7EA-F776-4D15-A2BE-1748D63F1020}" destId="{7C41ADFD-A27F-435A-8FC4-D90A46DE6818}" srcOrd="3" destOrd="0" parTransId="{04979A3E-BD8D-4F39-8023-E56E9C5A9E73}" sibTransId="{7847D252-376F-4255-BAD6-21AA41882C82}"/>
    <dgm:cxn modelId="{D625F9D5-9069-498D-8415-8072B01F763C}" srcId="{F375E7EA-F776-4D15-A2BE-1748D63F1020}" destId="{2B88674C-D209-4C62-A7E1-52B7B75924E6}" srcOrd="0" destOrd="0" parTransId="{2D68C415-8A1B-42D5-AA2E-01D82CBCB1F2}" sibTransId="{961002F8-61C3-4E33-B808-678E1317B57C}"/>
    <dgm:cxn modelId="{06A905D6-B871-4F47-8F48-0470E8874488}" type="presOf" srcId="{6435AD37-AD44-473C-A93E-13153C4D3AE7}" destId="{EDE60149-6A01-4CFE-9ADD-3D0EF4E1D47B}" srcOrd="0" destOrd="0" presId="urn:microsoft.com/office/officeart/2018/5/layout/IconLeafLabelList"/>
    <dgm:cxn modelId="{5230ABF7-459F-4185-B821-3147CF0A1567}" srcId="{F375E7EA-F776-4D15-A2BE-1748D63F1020}" destId="{6435AD37-AD44-473C-A93E-13153C4D3AE7}" srcOrd="2" destOrd="0" parTransId="{B4F4E0CB-0C84-4F1D-A37D-9F1FD9951702}" sibTransId="{C23ECE09-E398-4AD5-BA9E-737793009A80}"/>
    <dgm:cxn modelId="{D194E2FC-856A-CF4D-A3FC-E126A6135D38}" type="presOf" srcId="{2B88674C-D209-4C62-A7E1-52B7B75924E6}" destId="{4C382EAF-C143-433B-B5D4-4A2C9596A44D}" srcOrd="0" destOrd="0" presId="urn:microsoft.com/office/officeart/2018/5/layout/IconLeafLabelList"/>
    <dgm:cxn modelId="{6F95155E-0FF7-D947-B8A7-2B19361D4AB1}" type="presParOf" srcId="{98AA3C37-7993-464C-86ED-FD91932196E8}" destId="{E0D32A83-CFB4-4B44-9910-7EAD24F4AADB}" srcOrd="0" destOrd="0" presId="urn:microsoft.com/office/officeart/2018/5/layout/IconLeafLabelList"/>
    <dgm:cxn modelId="{5EC60A73-E815-FC4F-940A-AF46E3381AA7}" type="presParOf" srcId="{E0D32A83-CFB4-4B44-9910-7EAD24F4AADB}" destId="{5F54E2CC-8E62-4E64-8CE6-A70A52E58E44}" srcOrd="0" destOrd="0" presId="urn:microsoft.com/office/officeart/2018/5/layout/IconLeafLabelList"/>
    <dgm:cxn modelId="{A6615055-F279-F047-B9D3-6D121B24F3D0}" type="presParOf" srcId="{E0D32A83-CFB4-4B44-9910-7EAD24F4AADB}" destId="{4A752EAF-CADB-4457-8225-57347A299FFC}" srcOrd="1" destOrd="0" presId="urn:microsoft.com/office/officeart/2018/5/layout/IconLeafLabelList"/>
    <dgm:cxn modelId="{DF7C9C66-A647-1543-902C-C7882939E1D3}" type="presParOf" srcId="{E0D32A83-CFB4-4B44-9910-7EAD24F4AADB}" destId="{9A8F740B-2FAE-45B0-8873-2D84D9E82813}" srcOrd="2" destOrd="0" presId="urn:microsoft.com/office/officeart/2018/5/layout/IconLeafLabelList"/>
    <dgm:cxn modelId="{08A2AD85-4704-2247-B3B6-F90DD88C698C}" type="presParOf" srcId="{E0D32A83-CFB4-4B44-9910-7EAD24F4AADB}" destId="{4C382EAF-C143-433B-B5D4-4A2C9596A44D}" srcOrd="3" destOrd="0" presId="urn:microsoft.com/office/officeart/2018/5/layout/IconLeafLabelList"/>
    <dgm:cxn modelId="{21045EDE-46D0-724A-B5F0-6E3E788BA342}" type="presParOf" srcId="{98AA3C37-7993-464C-86ED-FD91932196E8}" destId="{EC4BCBD8-6CFC-4037-A26E-DC2F37131BF7}" srcOrd="1" destOrd="0" presId="urn:microsoft.com/office/officeart/2018/5/layout/IconLeafLabelList"/>
    <dgm:cxn modelId="{EE4C6E4C-AE46-E540-A03F-8A37E19108B7}" type="presParOf" srcId="{98AA3C37-7993-464C-86ED-FD91932196E8}" destId="{4508A058-606F-49C2-A356-C1351A26134C}" srcOrd="2" destOrd="0" presId="urn:microsoft.com/office/officeart/2018/5/layout/IconLeafLabelList"/>
    <dgm:cxn modelId="{0E94D784-2229-DD46-94B4-3FEF6ED4986A}" type="presParOf" srcId="{4508A058-606F-49C2-A356-C1351A26134C}" destId="{5C1EE76E-EBE0-406E-9E9A-A7F2E4F9F0B7}" srcOrd="0" destOrd="0" presId="urn:microsoft.com/office/officeart/2018/5/layout/IconLeafLabelList"/>
    <dgm:cxn modelId="{25C2E097-F28C-254F-9F32-9B5556BE5693}" type="presParOf" srcId="{4508A058-606F-49C2-A356-C1351A26134C}" destId="{5FCA5251-A6FE-4552-B5B4-332E66812309}" srcOrd="1" destOrd="0" presId="urn:microsoft.com/office/officeart/2018/5/layout/IconLeafLabelList"/>
    <dgm:cxn modelId="{4F28A597-7450-EC42-86FF-55D4B5DE7FA2}" type="presParOf" srcId="{4508A058-606F-49C2-A356-C1351A26134C}" destId="{C9FFC732-BB3A-4EE5-B8EE-C9C77F92B041}" srcOrd="2" destOrd="0" presId="urn:microsoft.com/office/officeart/2018/5/layout/IconLeafLabelList"/>
    <dgm:cxn modelId="{B3BCD86E-5DC0-0E4E-AD34-E4D981EC82E6}" type="presParOf" srcId="{4508A058-606F-49C2-A356-C1351A26134C}" destId="{9601DCDD-B099-4DAD-B5DC-BAB25AC7C9EB}" srcOrd="3" destOrd="0" presId="urn:microsoft.com/office/officeart/2018/5/layout/IconLeafLabelList"/>
    <dgm:cxn modelId="{B061183A-099E-1B43-8B8D-2099AB884801}" type="presParOf" srcId="{98AA3C37-7993-464C-86ED-FD91932196E8}" destId="{4EF592F7-8F33-4CBB-A6B4-D987B026C0E9}" srcOrd="3" destOrd="0" presId="urn:microsoft.com/office/officeart/2018/5/layout/IconLeafLabelList"/>
    <dgm:cxn modelId="{BBC9E765-AC07-B449-B247-1C42BF8A3528}" type="presParOf" srcId="{98AA3C37-7993-464C-86ED-FD91932196E8}" destId="{B0432FC9-6628-4610-9CE9-BF53B6F1910B}" srcOrd="4" destOrd="0" presId="urn:microsoft.com/office/officeart/2018/5/layout/IconLeafLabelList"/>
    <dgm:cxn modelId="{A356DFE8-CA23-5347-BD44-ED2596DA1659}" type="presParOf" srcId="{B0432FC9-6628-4610-9CE9-BF53B6F1910B}" destId="{3CAC28BD-E896-48F6-8F6F-7A064B36D0A5}" srcOrd="0" destOrd="0" presId="urn:microsoft.com/office/officeart/2018/5/layout/IconLeafLabelList"/>
    <dgm:cxn modelId="{4004462E-F03A-5947-A776-4B147DD85B40}" type="presParOf" srcId="{B0432FC9-6628-4610-9CE9-BF53B6F1910B}" destId="{148D982E-A3BD-4855-A376-036D80D5E2DF}" srcOrd="1" destOrd="0" presId="urn:microsoft.com/office/officeart/2018/5/layout/IconLeafLabelList"/>
    <dgm:cxn modelId="{CED2727D-805D-464F-BC4C-BDF6C5747705}" type="presParOf" srcId="{B0432FC9-6628-4610-9CE9-BF53B6F1910B}" destId="{C03F235F-B0CA-4C9C-A807-D59997F39026}" srcOrd="2" destOrd="0" presId="urn:microsoft.com/office/officeart/2018/5/layout/IconLeafLabelList"/>
    <dgm:cxn modelId="{D526957A-BFD3-514B-93A2-5ED81E3E073D}" type="presParOf" srcId="{B0432FC9-6628-4610-9CE9-BF53B6F1910B}" destId="{EDE60149-6A01-4CFE-9ADD-3D0EF4E1D47B}" srcOrd="3" destOrd="0" presId="urn:microsoft.com/office/officeart/2018/5/layout/IconLeafLabelList"/>
    <dgm:cxn modelId="{2CD4F1D0-D2E7-D349-94F7-32DBBFA4891A}" type="presParOf" srcId="{98AA3C37-7993-464C-86ED-FD91932196E8}" destId="{B0324BA5-5E7E-43C0-A9AE-760024735A58}" srcOrd="5" destOrd="0" presId="urn:microsoft.com/office/officeart/2018/5/layout/IconLeafLabelList"/>
    <dgm:cxn modelId="{6C9F6D78-0E3C-8543-99C7-EB7E5134F37C}" type="presParOf" srcId="{98AA3C37-7993-464C-86ED-FD91932196E8}" destId="{EE31512D-4FBA-495B-B83D-F54CFAB8A36B}" srcOrd="6" destOrd="0" presId="urn:microsoft.com/office/officeart/2018/5/layout/IconLeafLabelList"/>
    <dgm:cxn modelId="{B6B8F770-AE68-F14B-980D-A8C6765675D9}" type="presParOf" srcId="{EE31512D-4FBA-495B-B83D-F54CFAB8A36B}" destId="{E12A20A3-75C0-4F10-B9AE-B16AB3B559C3}" srcOrd="0" destOrd="0" presId="urn:microsoft.com/office/officeart/2018/5/layout/IconLeafLabelList"/>
    <dgm:cxn modelId="{BEAC2404-BCCE-4E45-836C-39F5E76DC026}" type="presParOf" srcId="{EE31512D-4FBA-495B-B83D-F54CFAB8A36B}" destId="{BCACC273-5C67-4F28-9FBC-3D413FACE80F}" srcOrd="1" destOrd="0" presId="urn:microsoft.com/office/officeart/2018/5/layout/IconLeafLabelList"/>
    <dgm:cxn modelId="{ACC8CF39-F55B-C646-8082-44297C3B83CE}" type="presParOf" srcId="{EE31512D-4FBA-495B-B83D-F54CFAB8A36B}" destId="{AEF932E5-4EE0-46A8-B42B-2EA3F6E1C89F}" srcOrd="2" destOrd="0" presId="urn:microsoft.com/office/officeart/2018/5/layout/IconLeafLabelList"/>
    <dgm:cxn modelId="{48588F5C-AC27-9A4A-B14C-B3FCF02384A7}" type="presParOf" srcId="{EE31512D-4FBA-495B-B83D-F54CFAB8A36B}" destId="{7CBDF430-0F10-4510-A530-D3DAB27E702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54E2CC-8E62-4E64-8CE6-A70A52E58E44}">
      <dsp:nvSpPr>
        <dsp:cNvPr id="0" name=""/>
        <dsp:cNvSpPr/>
      </dsp:nvSpPr>
      <dsp:spPr>
        <a:xfrm>
          <a:off x="1042090" y="33906"/>
          <a:ext cx="1441247" cy="14412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752EAF-CADB-4457-8225-57347A299FFC}">
      <dsp:nvSpPr>
        <dsp:cNvPr id="0" name=""/>
        <dsp:cNvSpPr/>
      </dsp:nvSpPr>
      <dsp:spPr>
        <a:xfrm>
          <a:off x="1349241" y="341057"/>
          <a:ext cx="826945" cy="82694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382EAF-C143-433B-B5D4-4A2C9596A44D}">
      <dsp:nvSpPr>
        <dsp:cNvPr id="0" name=""/>
        <dsp:cNvSpPr/>
      </dsp:nvSpPr>
      <dsp:spPr>
        <a:xfrm>
          <a:off x="581364" y="1924066"/>
          <a:ext cx="23627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baseline="0"/>
            <a:t>The music industry has been revolutionized by streaming platforms.</a:t>
          </a:r>
          <a:endParaRPr lang="en-US" sz="1300" kern="1200"/>
        </a:p>
      </dsp:txBody>
      <dsp:txXfrm>
        <a:off x="581364" y="1924066"/>
        <a:ext cx="2362700" cy="720000"/>
      </dsp:txXfrm>
    </dsp:sp>
    <dsp:sp modelId="{5C1EE76E-EBE0-406E-9E9A-A7F2E4F9F0B7}">
      <dsp:nvSpPr>
        <dsp:cNvPr id="0" name=""/>
        <dsp:cNvSpPr/>
      </dsp:nvSpPr>
      <dsp:spPr>
        <a:xfrm>
          <a:off x="3818263" y="33906"/>
          <a:ext cx="1441247" cy="14412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CA5251-A6FE-4552-B5B4-332E66812309}">
      <dsp:nvSpPr>
        <dsp:cNvPr id="0" name=""/>
        <dsp:cNvSpPr/>
      </dsp:nvSpPr>
      <dsp:spPr>
        <a:xfrm>
          <a:off x="4125414" y="341057"/>
          <a:ext cx="826945" cy="82694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01DCDD-B099-4DAD-B5DC-BAB25AC7C9EB}">
      <dsp:nvSpPr>
        <dsp:cNvPr id="0" name=""/>
        <dsp:cNvSpPr/>
      </dsp:nvSpPr>
      <dsp:spPr>
        <a:xfrm>
          <a:off x="3357536" y="1924066"/>
          <a:ext cx="23627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baseline="0"/>
            <a:t>Spotify: A leader with </a:t>
          </a:r>
          <a:r>
            <a:rPr lang="en-US" sz="1300" b="1" kern="1200" baseline="0"/>
            <a:t>615 million monthly active users (April 2024)</a:t>
          </a:r>
          <a:r>
            <a:rPr lang="en-US" sz="1300" kern="1200" baseline="0"/>
            <a:t>.</a:t>
          </a:r>
          <a:endParaRPr lang="en-US" sz="1300" kern="1200"/>
        </a:p>
      </dsp:txBody>
      <dsp:txXfrm>
        <a:off x="3357536" y="1924066"/>
        <a:ext cx="2362700" cy="720000"/>
      </dsp:txXfrm>
    </dsp:sp>
    <dsp:sp modelId="{3CAC28BD-E896-48F6-8F6F-7A064B36D0A5}">
      <dsp:nvSpPr>
        <dsp:cNvPr id="0" name=""/>
        <dsp:cNvSpPr/>
      </dsp:nvSpPr>
      <dsp:spPr>
        <a:xfrm>
          <a:off x="1042090" y="3234742"/>
          <a:ext cx="1441247" cy="14412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D982E-A3BD-4855-A376-036D80D5E2DF}">
      <dsp:nvSpPr>
        <dsp:cNvPr id="0" name=""/>
        <dsp:cNvSpPr/>
      </dsp:nvSpPr>
      <dsp:spPr>
        <a:xfrm>
          <a:off x="1349241" y="3541893"/>
          <a:ext cx="826945" cy="82694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E60149-6A01-4CFE-9ADD-3D0EF4E1D47B}">
      <dsp:nvSpPr>
        <dsp:cNvPr id="0" name=""/>
        <dsp:cNvSpPr/>
      </dsp:nvSpPr>
      <dsp:spPr>
        <a:xfrm>
          <a:off x="581364" y="5124902"/>
          <a:ext cx="23627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baseline="0"/>
            <a:t>Provides seamless access to millions of songs globally.</a:t>
          </a:r>
          <a:endParaRPr lang="en-US" sz="1300" kern="1200"/>
        </a:p>
      </dsp:txBody>
      <dsp:txXfrm>
        <a:off x="581364" y="5124902"/>
        <a:ext cx="2362700" cy="720000"/>
      </dsp:txXfrm>
    </dsp:sp>
    <dsp:sp modelId="{E12A20A3-75C0-4F10-B9AE-B16AB3B559C3}">
      <dsp:nvSpPr>
        <dsp:cNvPr id="0" name=""/>
        <dsp:cNvSpPr/>
      </dsp:nvSpPr>
      <dsp:spPr>
        <a:xfrm>
          <a:off x="3818263" y="3234742"/>
          <a:ext cx="1441247" cy="144124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ACC273-5C67-4F28-9FBC-3D413FACE80F}">
      <dsp:nvSpPr>
        <dsp:cNvPr id="0" name=""/>
        <dsp:cNvSpPr/>
      </dsp:nvSpPr>
      <dsp:spPr>
        <a:xfrm>
          <a:off x="4125414" y="3541893"/>
          <a:ext cx="826945" cy="82694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BDF430-0F10-4510-A530-D3DAB27E702C}">
      <dsp:nvSpPr>
        <dsp:cNvPr id="0" name=""/>
        <dsp:cNvSpPr/>
      </dsp:nvSpPr>
      <dsp:spPr>
        <a:xfrm>
          <a:off x="3357536" y="5124902"/>
          <a:ext cx="23627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baseline="0"/>
            <a:t>Offers unique data insights into music consumption and popularity.</a:t>
          </a:r>
          <a:endParaRPr lang="en-US" sz="1300" kern="1200"/>
        </a:p>
      </dsp:txBody>
      <dsp:txXfrm>
        <a:off x="3357536" y="5124902"/>
        <a:ext cx="23627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518241-45FA-42DE-8766-9FF3B695ED5E}" type="datetimeFigureOut">
              <a:t>11/19/2024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79F51-6CBE-4251-8320-A470BA09CDF5}" type="slidenum"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085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>
              <a:ea typeface="等线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>
              <a:latin typeface="等线"/>
              <a:ea typeface="等线"/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>
              <a:latin typeface="等线"/>
              <a:ea typeface="等线"/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>
              <a:latin typeface="等线"/>
              <a:ea typeface="等线"/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>
              <a:latin typeface="等线"/>
              <a:ea typeface="等线"/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>
              <a:latin typeface="等线"/>
              <a:ea typeface="等线"/>
              <a:cs typeface="Calibri"/>
            </a:endParaRPr>
          </a:p>
          <a:p>
            <a:endParaRPr lang="en-US" altLang="zh-CN">
              <a:latin typeface="Calibri"/>
              <a:ea typeface="等线"/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79F51-6CBE-4251-8320-A470BA09CDF5}" type="slidenum"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3571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79F51-6CBE-4251-8320-A470BA09CDF5}" type="slidenum"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401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>
              <a:latin typeface="等线"/>
              <a:ea typeface="等线"/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79F51-6CBE-4251-8320-A470BA09CDF5}" type="slidenum"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477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79F51-6CBE-4251-8320-A470BA09CDF5}" type="slidenum"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01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9E6C3-1AFB-378E-B7A9-120F85C41D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B23475-CEA1-24D3-8C98-9DF054E895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A6DAA-A0F8-3770-5A31-86A53C267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ACF44-460D-CAD6-908C-255731ED1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D671D-46AF-0AD3-B94B-1F1664E16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131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C872E-AA70-4D9F-5B5A-0ADAE9C2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062769-6327-C039-0A4A-D0D9A9A191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9A4B9-78E6-33F8-38C2-027B9EC69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80556-A3AB-4FF5-F72D-D0083A2BE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15F8F-DD88-3852-1604-F819064A4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48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80E572-5FBB-0BDA-4594-CAAE1CF9F1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D89156-DC54-77C4-050C-3DF8C222E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3792B-6946-2E58-35EA-4D757F93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B1C97-9CAC-49CD-4CC9-CAF5493A7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297C0-5DC8-78C8-085F-32103749F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68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C2371-C68D-A5D1-2B05-979BC8420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74ED3-D8F1-A1C5-C81B-C2A81F0E8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172BE-3FA7-81CD-3063-B17D1F9FD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6C7BE-3B29-446C-7B01-77A3D3DD2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5E7F5-3877-BD62-171A-38BD3E9AC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516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EFD86-EEEA-AD15-D4C7-1BE320ED0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BF005-6432-AD02-D04F-FEA0C3057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50592-D3BB-DC6F-4C97-0E2E9C65F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1DE11-B315-7C8C-65FF-6DE5BD491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4BC8B-D20E-C40D-67F3-CE2C2BEF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11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B1CC2-F910-8CF6-41FE-09243687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BDB96-410D-CADC-A682-A58F32EF69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E45A2F-373C-74C0-39CB-5C805F43E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B4A110-4366-3107-B5F2-1A1BB3943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9160C-2003-7C5D-D0BD-EF3E2F3B6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97A868-20D7-6BD4-0E8D-A71FC9E05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28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7D710-C643-7BE7-BE3A-872F9AEAF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C573F-FACC-663C-B5A4-13D44B338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53D0B-56CE-346A-9A73-CC65C501A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D3767D-F56E-CA9A-14EE-CEC586364F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7AB516-BA3C-FFEA-334A-56CBFC5A05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AFBBFE-FA93-B667-F35D-79A00A71D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83C9C6-3870-77B6-B48D-8E73B98F2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E4E9AA-6050-548F-8C96-240F9DAF2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61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B7495-3FB9-0665-3501-7101FCB4A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3D7D56-D6F5-D446-CE50-D93712617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8DDBD5-8D56-17EF-C822-97D11F10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083CC2-EADA-BC4A-7400-A31878FFD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7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9D1A82-3116-53BF-A62B-A2B0F027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4DACEE-849B-E665-79CB-6C7EE7409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D0DD8-F97E-857D-C2CB-D845AB80B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1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CCBEB-449E-2024-0B07-9D8DD93FA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99A86-A8F2-5933-1537-5D111186C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42F653-C8C9-5275-64A4-926422B71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249C3-4637-775C-8F06-0B550A552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1C6AF3-860C-B29E-8E05-385C0D480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4A3A87-F790-F09E-9E68-CC8BE8BB8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430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AA546-6BFA-0EF6-D7F1-B31933351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D341F4-8E0B-25A8-9DD4-F18B3B839F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B94EC-EDB4-25D1-162B-C4463487B5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5FEA2-682B-F31D-052E-43C0329B3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2EE867-78BA-F88C-D8B9-A83734043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4A6D75-001B-5647-8BC6-29323B156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982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AC3EBE-B9AE-B09E-8127-437B15C92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78624D-5504-C4BC-78F4-87AD40E5E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6CBEE-80DA-E12D-79EF-E5CB93B3AC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11/19/2024</a:t>
            </a:fld>
            <a:endParaRPr lang="en-US" spc="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A78C6-CC2B-38E4-4E9A-4122BF07C6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spc="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07035-9DFD-23DD-36BB-CFF70DC536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69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Purple light on gadgets">
            <a:extLst>
              <a:ext uri="{FF2B5EF4-FFF2-40B4-BE49-F238E27FC236}">
                <a16:creationId xmlns:a16="http://schemas.microsoft.com/office/drawing/2014/main" id="{8BEF1FCC-D723-7B61-BE38-D8C64A2F26E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3127" r="-1" b="125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C603DD-C816-EE1C-8099-10C9751B1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"Unveiling the Trends of Music Popularity: Analyzing Spotify Data"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71D8E2-EF77-4237-131E-059F62ADE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-</a:t>
            </a:r>
            <a:r>
              <a:rPr lang="en-US" b="1" err="1">
                <a:solidFill>
                  <a:schemeClr val="bg1"/>
                </a:solidFill>
              </a:rPr>
              <a:t>Quirkey</a:t>
            </a:r>
            <a:r>
              <a:rPr lang="en-US" b="1">
                <a:solidFill>
                  <a:schemeClr val="bg1"/>
                </a:solidFill>
              </a:rPr>
              <a:t> Quartet-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</a:rPr>
              <a:t>Eric Wang, </a:t>
            </a:r>
            <a:r>
              <a:rPr lang="en-US" err="1">
                <a:solidFill>
                  <a:schemeClr val="bg1"/>
                </a:solidFill>
              </a:rPr>
              <a:t>Luwei</a:t>
            </a:r>
            <a:r>
              <a:rPr lang="en-US">
                <a:solidFill>
                  <a:schemeClr val="bg1"/>
                </a:solidFill>
              </a:rPr>
              <a:t> Zeng, Jiatong Zhou, </a:t>
            </a:r>
            <a:r>
              <a:rPr lang="en-US" err="1">
                <a:solidFill>
                  <a:schemeClr val="bg1"/>
                </a:solidFill>
              </a:rPr>
              <a:t>Bingquan</a:t>
            </a:r>
            <a:r>
              <a:rPr lang="en-US">
                <a:solidFill>
                  <a:schemeClr val="bg1"/>
                </a:solidFill>
              </a:rPr>
              <a:t> Zhang</a:t>
            </a:r>
          </a:p>
        </p:txBody>
      </p:sp>
      <p:sp>
        <p:nvSpPr>
          <p:cNvPr id="26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886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42AEB-6708-F76A-BF08-79134EB12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108" y="1162717"/>
            <a:ext cx="9956456" cy="41270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8000">
                <a:solidFill>
                  <a:srgbClr val="FFFFFF"/>
                </a:solidFill>
              </a:rPr>
              <a:t> Results and </a:t>
            </a:r>
            <a:br>
              <a:rPr lang="en-US" sz="8000">
                <a:solidFill>
                  <a:srgbClr val="FFFFFF"/>
                </a:solidFill>
              </a:rPr>
            </a:br>
            <a:r>
              <a:rPr lang="en-US" sz="8000">
                <a:solidFill>
                  <a:srgbClr val="FFFFFF"/>
                </a:solidFill>
              </a:rPr>
              <a:t>Analysis</a:t>
            </a:r>
          </a:p>
          <a:p>
            <a:pPr algn="ctr"/>
            <a:endParaRPr lang="en-US"/>
          </a:p>
          <a:p>
            <a:pPr algn="r"/>
            <a:endParaRPr lang="en-US"/>
          </a:p>
        </p:txBody>
      </p:sp>
      <p:sp>
        <p:nvSpPr>
          <p:cNvPr id="22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4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84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7DD87F-2DCA-2F7F-AE41-F7CEC999C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644" y="-1764"/>
            <a:ext cx="10515600" cy="1860400"/>
          </a:xfrm>
        </p:spPr>
        <p:txBody>
          <a:bodyPr>
            <a:normAutofit/>
          </a:bodyPr>
          <a:lstStyle/>
          <a:p>
            <a:r>
              <a:rPr lang="en-US" sz="5200"/>
              <a:t>Lyrics Analysis by Genre-Pop</a:t>
            </a:r>
          </a:p>
        </p:txBody>
      </p:sp>
      <p:pic>
        <p:nvPicPr>
          <p:cNvPr id="34" name="图片 33" descr="图表, 饼图&#10;&#10;已自动生成说明">
            <a:extLst>
              <a:ext uri="{FF2B5EF4-FFF2-40B4-BE49-F238E27FC236}">
                <a16:creationId xmlns:a16="http://schemas.microsoft.com/office/drawing/2014/main" id="{06C57D13-9F30-321F-32CE-4A8A48EF9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11" y="2365285"/>
            <a:ext cx="4908106" cy="3938756"/>
          </a:xfrm>
          <a:prstGeom prst="rect">
            <a:avLst/>
          </a:prstGeom>
        </p:spPr>
      </p:pic>
      <p:pic>
        <p:nvPicPr>
          <p:cNvPr id="33" name="图片 32" descr="报纸上的文字&#10;&#10;已自动生成说明">
            <a:extLst>
              <a:ext uri="{FF2B5EF4-FFF2-40B4-BE49-F238E27FC236}">
                <a16:creationId xmlns:a16="http://schemas.microsoft.com/office/drawing/2014/main" id="{C990D878-0294-D6C3-5666-95FA26357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505" y="2761032"/>
            <a:ext cx="5828261" cy="314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458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55C22-1A15-C9F0-7096-C6F7E9884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459" y="242828"/>
            <a:ext cx="10515600" cy="1860400"/>
          </a:xfrm>
        </p:spPr>
        <p:txBody>
          <a:bodyPr>
            <a:normAutofit/>
          </a:bodyPr>
          <a:lstStyle/>
          <a:p>
            <a:r>
              <a:rPr lang="en-US" sz="5200"/>
              <a:t>Lyrics Analysis by Genre-R&amp;B</a:t>
            </a:r>
            <a:br>
              <a:rPr lang="en-US" sz="5200"/>
            </a:br>
            <a:endParaRPr lang="en-US" sz="5200"/>
          </a:p>
        </p:txBody>
      </p:sp>
      <p:pic>
        <p:nvPicPr>
          <p:cNvPr id="5" name="图片 4" descr="图表, 饼图&#10;&#10;已自动生成说明">
            <a:extLst>
              <a:ext uri="{FF2B5EF4-FFF2-40B4-BE49-F238E27FC236}">
                <a16:creationId xmlns:a16="http://schemas.microsoft.com/office/drawing/2014/main" id="{DAFB3CC8-4278-FDB1-B4F1-0FFBE7617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07" y="2365285"/>
            <a:ext cx="4877715" cy="3938756"/>
          </a:xfrm>
          <a:prstGeom prst="rect">
            <a:avLst/>
          </a:prstGeom>
        </p:spPr>
      </p:pic>
      <p:pic>
        <p:nvPicPr>
          <p:cNvPr id="3" name="图片 2" descr="文本&#10;&#10;已自动生成说明">
            <a:extLst>
              <a:ext uri="{FF2B5EF4-FFF2-40B4-BE49-F238E27FC236}">
                <a16:creationId xmlns:a16="http://schemas.microsoft.com/office/drawing/2014/main" id="{3E5E8651-72CC-F8D0-4FC2-07312C9C7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505" y="2761032"/>
            <a:ext cx="5828261" cy="314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224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 descr="图表, 饼图&#10;&#10;已自动生成说明">
            <a:extLst>
              <a:ext uri="{FF2B5EF4-FFF2-40B4-BE49-F238E27FC236}">
                <a16:creationId xmlns:a16="http://schemas.microsoft.com/office/drawing/2014/main" id="{E2DB8EB7-006E-6F8F-AE46-E921139D8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25" y="2365285"/>
            <a:ext cx="4938878" cy="3938756"/>
          </a:xfrm>
          <a:prstGeom prst="rect">
            <a:avLst/>
          </a:prstGeom>
        </p:spPr>
      </p:pic>
      <p:pic>
        <p:nvPicPr>
          <p:cNvPr id="3" name="图片 2" descr="一些文字和图案&#10;&#10;已自动生成说明">
            <a:extLst>
              <a:ext uri="{FF2B5EF4-FFF2-40B4-BE49-F238E27FC236}">
                <a16:creationId xmlns:a16="http://schemas.microsoft.com/office/drawing/2014/main" id="{FDC5069C-B8EC-F343-FA74-CC72825FD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505" y="2761033"/>
            <a:ext cx="5828261" cy="314726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A0403D1-24CA-76C4-5A4D-50312E93A950}"/>
              </a:ext>
            </a:extLst>
          </p:cNvPr>
          <p:cNvSpPr txBox="1">
            <a:spLocks/>
          </p:cNvSpPr>
          <p:nvPr/>
        </p:nvSpPr>
        <p:spPr>
          <a:xfrm>
            <a:off x="313095" y="-2775"/>
            <a:ext cx="10515600" cy="1860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/>
              <a:t>Lyrics Analysis by Genre-Rap</a:t>
            </a:r>
          </a:p>
        </p:txBody>
      </p:sp>
    </p:spTree>
    <p:extLst>
      <p:ext uri="{BB962C8B-B14F-4D97-AF65-F5344CB8AC3E}">
        <p14:creationId xmlns:p14="http://schemas.microsoft.com/office/powerpoint/2010/main" val="2990767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AE6C46-E19D-DBD7-9D94-CC0263049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>
                <a:ea typeface="等线 Light"/>
              </a:rPr>
              <a:t>Correlations between Features and Populatity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03E278-5031-DE77-0058-2656AF2F05A1}"/>
              </a:ext>
            </a:extLst>
          </p:cNvPr>
          <p:cNvSpPr txBox="1"/>
          <p:nvPr/>
        </p:nvSpPr>
        <p:spPr>
          <a:xfrm>
            <a:off x="6932040" y="3432187"/>
            <a:ext cx="4857879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af-ZA" sz="1600" b="1" i="1" err="1">
                <a:solidFill>
                  <a:schemeClr val="accent2">
                    <a:lumMod val="49000"/>
                  </a:schemeClr>
                </a:solidFill>
              </a:rPr>
              <a:t>Danceability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Suitability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of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the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song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for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dancing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zh-CN" altLang="en-US" sz="1600" i="1">
              <a:solidFill>
                <a:schemeClr val="bg2">
                  <a:lumMod val="25000"/>
                </a:schemeClr>
              </a:solidFill>
              <a:ea typeface="等线"/>
            </a:endParaRPr>
          </a:p>
          <a:p>
            <a:pPr marL="285750" indent="-285750">
              <a:buFont typeface="Arial"/>
              <a:buChar char="•"/>
            </a:pPr>
            <a:r>
              <a:rPr lang="af-ZA" sz="1600" b="1" i="1">
                <a:solidFill>
                  <a:schemeClr val="accent2">
                    <a:lumMod val="49000"/>
                  </a:schemeClr>
                </a:solidFill>
              </a:rPr>
              <a:t>Valence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Positivity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of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the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song’s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musical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content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zh-CN" altLang="en-US" sz="1600" i="1">
              <a:solidFill>
                <a:schemeClr val="bg2">
                  <a:lumMod val="25000"/>
                </a:schemeClr>
              </a:solidFill>
              <a:ea typeface="等线"/>
            </a:endParaRPr>
          </a:p>
          <a:p>
            <a:pPr marL="285750" indent="-285750">
              <a:buFont typeface="Arial"/>
              <a:buChar char="•"/>
            </a:pPr>
            <a:r>
              <a:rPr lang="af-ZA" sz="1600" b="1" i="1" err="1">
                <a:solidFill>
                  <a:schemeClr val="accent2">
                    <a:lumMod val="49000"/>
                  </a:schemeClr>
                </a:solidFill>
              </a:rPr>
              <a:t>Energy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Perceived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energy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level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of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the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song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zh-CN" altLang="en-US" sz="1600" i="1">
              <a:solidFill>
                <a:schemeClr val="bg2">
                  <a:lumMod val="25000"/>
                </a:schemeClr>
              </a:solidFill>
              <a:ea typeface="等线"/>
            </a:endParaRPr>
          </a:p>
          <a:p>
            <a:pPr marL="285750" indent="-285750">
              <a:buFont typeface="Arial"/>
              <a:buChar char="•"/>
            </a:pPr>
            <a:r>
              <a:rPr lang="af-ZA" sz="1600" b="1" i="1" err="1">
                <a:solidFill>
                  <a:schemeClr val="accent2">
                    <a:lumMod val="49000"/>
                  </a:schemeClr>
                </a:solidFill>
              </a:rPr>
              <a:t>Acousticness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Acoustic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sound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presence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in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the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song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. </a:t>
            </a:r>
            <a:endParaRPr lang="zh-CN" altLang="en-US" sz="1600" i="1">
              <a:solidFill>
                <a:schemeClr val="bg2">
                  <a:lumMod val="25000"/>
                </a:schemeClr>
              </a:solidFill>
              <a:ea typeface="等线"/>
            </a:endParaRPr>
          </a:p>
          <a:p>
            <a:pPr marL="285750" indent="-285750">
              <a:buFont typeface="Arial"/>
              <a:buChar char="•"/>
            </a:pPr>
            <a:r>
              <a:rPr lang="af-ZA" sz="1600" b="1" i="1" err="1">
                <a:solidFill>
                  <a:schemeClr val="bg2">
                    <a:lumMod val="25000"/>
                  </a:schemeClr>
                </a:solidFill>
              </a:rPr>
              <a:t>Instrumentalness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Proportion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of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instrumental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content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in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the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track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zh-CN" altLang="en-US" sz="1600" i="1">
              <a:solidFill>
                <a:schemeClr val="bg2">
                  <a:lumMod val="25000"/>
                </a:schemeClr>
              </a:solidFill>
              <a:ea typeface="等线"/>
            </a:endParaRPr>
          </a:p>
          <a:p>
            <a:pPr marL="285750" indent="-285750">
              <a:buFont typeface="Arial"/>
              <a:buChar char="•"/>
            </a:pPr>
            <a:r>
              <a:rPr lang="af-ZA" sz="1600" b="1" i="1" err="1">
                <a:solidFill>
                  <a:schemeClr val="bg2">
                    <a:lumMod val="25000"/>
                  </a:schemeClr>
                </a:solidFill>
              </a:rPr>
              <a:t>Liveness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Presence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of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live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performance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elements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zh-CN" altLang="en-US" sz="1600" i="1">
              <a:solidFill>
                <a:schemeClr val="bg2">
                  <a:lumMod val="25000"/>
                </a:schemeClr>
              </a:solidFill>
              <a:ea typeface="等线"/>
            </a:endParaRPr>
          </a:p>
          <a:p>
            <a:pPr marL="285750" indent="-285750">
              <a:buFont typeface="Arial"/>
              <a:buChar char="•"/>
            </a:pPr>
            <a:r>
              <a:rPr lang="af-ZA" sz="1600" b="1" i="1" err="1">
                <a:solidFill>
                  <a:schemeClr val="bg2">
                    <a:lumMod val="25000"/>
                  </a:schemeClr>
                </a:solidFill>
              </a:rPr>
              <a:t>Speechiness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Amount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of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spoken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words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in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the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af-ZA" sz="1600" i="1" err="1">
                <a:solidFill>
                  <a:schemeClr val="bg2">
                    <a:lumMod val="25000"/>
                  </a:schemeClr>
                </a:solidFill>
              </a:rPr>
              <a:t>song</a:t>
            </a:r>
            <a:r>
              <a:rPr lang="af-ZA" sz="1600" i="1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zh-CN" altLang="en-US" sz="1600" i="1">
              <a:solidFill>
                <a:schemeClr val="bg2">
                  <a:lumMod val="25000"/>
                </a:schemeClr>
              </a:solidFill>
              <a:ea typeface="等线"/>
            </a:endParaRPr>
          </a:p>
        </p:txBody>
      </p:sp>
      <p:pic>
        <p:nvPicPr>
          <p:cNvPr id="14" name="内容占位符 13" descr="图表&#10;&#10;已自动生成说明">
            <a:extLst>
              <a:ext uri="{FF2B5EF4-FFF2-40B4-BE49-F238E27FC236}">
                <a16:creationId xmlns:a16="http://schemas.microsoft.com/office/drawing/2014/main" id="{F9F70ECF-24FA-376F-6680-6610BDF74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10486" t="674" r="10790"/>
          <a:stretch/>
        </p:blipFill>
        <p:spPr>
          <a:xfrm>
            <a:off x="837686" y="2077915"/>
            <a:ext cx="5719509" cy="4284861"/>
          </a:xfr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A5A79ABE-7F49-2D1A-3765-AC29E8C329E0}"/>
              </a:ext>
            </a:extLst>
          </p:cNvPr>
          <p:cNvSpPr txBox="1"/>
          <p:nvPr/>
        </p:nvSpPr>
        <p:spPr>
          <a:xfrm>
            <a:off x="7045569" y="2074985"/>
            <a:ext cx="445477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>
                <a:solidFill>
                  <a:srgbClr val="696ABF"/>
                </a:solidFill>
                <a:ea typeface="+mn-lt"/>
                <a:cs typeface="+mn-lt"/>
              </a:rPr>
              <a:t>Songs with higher danceability and energy show a weak negative correlation with popularity.</a:t>
            </a:r>
            <a:endParaRPr lang="zh-CN" b="1">
              <a:solidFill>
                <a:srgbClr val="696ABF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34712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E48C45-5EC7-DE27-8F48-E969BF9AC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>
                <a:ea typeface="+mj-lt"/>
                <a:cs typeface="+mj-lt"/>
              </a:rPr>
              <a:t>T</a:t>
            </a:r>
            <a:r>
              <a:rPr lang="zh-CN" sz="4000">
                <a:ea typeface="+mj-lt"/>
                <a:cs typeface="+mj-lt"/>
              </a:rPr>
              <a:t>rends</a:t>
            </a:r>
            <a:r>
              <a:rPr lang="zh-CN">
                <a:ea typeface="+mj-lt"/>
                <a:cs typeface="+mj-lt"/>
              </a:rPr>
              <a:t> between the </a:t>
            </a:r>
            <a:r>
              <a:rPr lang="en-US" altLang="zh-CN">
                <a:ea typeface="+mj-lt"/>
                <a:cs typeface="+mj-lt"/>
              </a:rPr>
              <a:t>Energy and Valence: </a:t>
            </a:r>
            <a:endParaRPr lang="zh-CN"/>
          </a:p>
        </p:txBody>
      </p:sp>
      <p:pic>
        <p:nvPicPr>
          <p:cNvPr id="4" name="内容占位符 3" descr="图表, 散点图&#10;&#10;已自动生成说明">
            <a:extLst>
              <a:ext uri="{FF2B5EF4-FFF2-40B4-BE49-F238E27FC236}">
                <a16:creationId xmlns:a16="http://schemas.microsoft.com/office/drawing/2014/main" id="{8B5B0B24-BA79-58F6-D9CC-456872E34B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42211" y="1973190"/>
            <a:ext cx="6590631" cy="4069576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6FAB988-5624-8BF2-9062-20AE531C21E6}"/>
              </a:ext>
            </a:extLst>
          </p:cNvPr>
          <p:cNvSpPr txBox="1"/>
          <p:nvPr/>
        </p:nvSpPr>
        <p:spPr>
          <a:xfrm>
            <a:off x="7702061" y="2666162"/>
            <a:ext cx="3786553" cy="2585323"/>
          </a:xfrm>
          <a:prstGeom prst="rect">
            <a:avLst/>
          </a:prstGeom>
          <a:noFill/>
          <a:ln>
            <a:solidFill>
              <a:srgbClr val="8D6975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altLang="zh-CN">
              <a:ea typeface="+mn-lt"/>
              <a:cs typeface="+mn-lt"/>
            </a:endParaRPr>
          </a:p>
          <a:p>
            <a:pPr algn="ctr"/>
            <a:r>
              <a:rPr lang="en-US" altLang="zh-CN">
                <a:ea typeface="+mn-lt"/>
                <a:cs typeface="+mn-lt"/>
              </a:rPr>
              <a:t>P</a:t>
            </a:r>
            <a:r>
              <a:rPr lang="zh-CN">
                <a:ea typeface="+mn-lt"/>
                <a:cs typeface="+mn-lt"/>
              </a:rPr>
              <a:t>ositive </a:t>
            </a:r>
            <a:r>
              <a:rPr lang="en-US" altLang="zh-CN">
                <a:ea typeface="+mn-lt"/>
                <a:cs typeface="+mn-lt"/>
              </a:rPr>
              <a:t>T</a:t>
            </a:r>
            <a:r>
              <a:rPr lang="zh-CN">
                <a:ea typeface="+mn-lt"/>
                <a:cs typeface="+mn-lt"/>
              </a:rPr>
              <a:t>rend</a:t>
            </a:r>
            <a:endParaRPr lang="zh-CN">
              <a:ea typeface="等线"/>
            </a:endParaRPr>
          </a:p>
          <a:p>
            <a:pPr algn="ctr"/>
            <a:endParaRPr lang="zh-CN" altLang="en-US"/>
          </a:p>
          <a:p>
            <a:pPr algn="ctr"/>
            <a:r>
              <a:rPr lang="zh-CN" altLang="en-US">
                <a:ea typeface="等线"/>
              </a:rPr>
              <a:t>Correlation: </a:t>
            </a:r>
            <a:r>
              <a:rPr lang="zh-CN">
                <a:ea typeface="+mn-lt"/>
                <a:cs typeface="+mn-lt"/>
              </a:rPr>
              <a:t>0.36</a:t>
            </a:r>
          </a:p>
          <a:p>
            <a:pPr algn="ctr"/>
            <a:endParaRPr lang="zh-CN">
              <a:ea typeface="等线"/>
            </a:endParaRPr>
          </a:p>
          <a:p>
            <a:pPr algn="ctr"/>
            <a:endParaRPr lang="zh-CN" altLang="en-US">
              <a:ea typeface="等线"/>
            </a:endParaRPr>
          </a:p>
          <a:p>
            <a:pPr algn="ctr"/>
            <a:r>
              <a:rPr lang="en-US" altLang="zh-CN" b="1">
                <a:solidFill>
                  <a:srgbClr val="466380"/>
                </a:solidFill>
                <a:ea typeface="+mn-lt"/>
                <a:cs typeface="+mn-lt"/>
              </a:rPr>
              <a:t>Danceable</a:t>
            </a:r>
            <a:r>
              <a:rPr lang="zh-CN" altLang="en-US" b="1">
                <a:solidFill>
                  <a:srgbClr val="466380"/>
                </a:solidFill>
                <a:ea typeface="+mn-lt"/>
                <a:cs typeface="+mn-lt"/>
              </a:rPr>
              <a:t> </a:t>
            </a:r>
            <a:r>
              <a:rPr lang="en-US" altLang="zh-CN" b="1">
                <a:solidFill>
                  <a:srgbClr val="466380"/>
                </a:solidFill>
                <a:ea typeface="+mn-lt"/>
                <a:cs typeface="+mn-lt"/>
              </a:rPr>
              <a:t>songs</a:t>
            </a:r>
            <a:r>
              <a:rPr lang="zh-CN" altLang="en-US" b="1">
                <a:solidFill>
                  <a:srgbClr val="466380"/>
                </a:solidFill>
                <a:ea typeface="+mn-lt"/>
                <a:cs typeface="+mn-lt"/>
              </a:rPr>
              <a:t> </a:t>
            </a:r>
            <a:r>
              <a:rPr lang="en-US" altLang="zh-CN" b="1">
                <a:solidFill>
                  <a:srgbClr val="466380"/>
                </a:solidFill>
                <a:ea typeface="+mn-lt"/>
                <a:cs typeface="+mn-lt"/>
              </a:rPr>
              <a:t>tend</a:t>
            </a:r>
            <a:r>
              <a:rPr lang="zh-CN" altLang="en-US" b="1">
                <a:solidFill>
                  <a:srgbClr val="466380"/>
                </a:solidFill>
                <a:ea typeface="+mn-lt"/>
                <a:cs typeface="+mn-lt"/>
              </a:rPr>
              <a:t> </a:t>
            </a:r>
            <a:r>
              <a:rPr lang="en-US" altLang="zh-CN" b="1">
                <a:solidFill>
                  <a:srgbClr val="466380"/>
                </a:solidFill>
                <a:ea typeface="+mn-lt"/>
                <a:cs typeface="+mn-lt"/>
              </a:rPr>
              <a:t>to</a:t>
            </a:r>
            <a:r>
              <a:rPr lang="zh-CN" altLang="en-US" b="1">
                <a:solidFill>
                  <a:srgbClr val="466380"/>
                </a:solidFill>
                <a:ea typeface="+mn-lt"/>
                <a:cs typeface="+mn-lt"/>
              </a:rPr>
              <a:t> </a:t>
            </a:r>
            <a:r>
              <a:rPr lang="en-US" altLang="zh-CN" b="1">
                <a:solidFill>
                  <a:srgbClr val="466380"/>
                </a:solidFill>
                <a:ea typeface="+mn-lt"/>
                <a:cs typeface="+mn-lt"/>
              </a:rPr>
              <a:t>sound</a:t>
            </a:r>
            <a:r>
              <a:rPr lang="zh-CN" altLang="en-US" b="1">
                <a:solidFill>
                  <a:srgbClr val="466380"/>
                </a:solidFill>
                <a:ea typeface="+mn-lt"/>
                <a:cs typeface="+mn-lt"/>
              </a:rPr>
              <a:t> </a:t>
            </a:r>
            <a:r>
              <a:rPr lang="en-US" altLang="zh-CN" b="1">
                <a:solidFill>
                  <a:srgbClr val="466380"/>
                </a:solidFill>
                <a:ea typeface="+mn-lt"/>
                <a:cs typeface="+mn-lt"/>
              </a:rPr>
              <a:t>more</a:t>
            </a:r>
            <a:r>
              <a:rPr lang="zh-CN" altLang="en-US" b="1">
                <a:solidFill>
                  <a:srgbClr val="466380"/>
                </a:solidFill>
                <a:ea typeface="+mn-lt"/>
                <a:cs typeface="+mn-lt"/>
              </a:rPr>
              <a:t> </a:t>
            </a:r>
            <a:r>
              <a:rPr lang="en-US" altLang="zh-CN" b="1">
                <a:solidFill>
                  <a:srgbClr val="466380"/>
                </a:solidFill>
                <a:ea typeface="+mn-lt"/>
                <a:cs typeface="+mn-lt"/>
              </a:rPr>
              <a:t>positive.</a:t>
            </a:r>
          </a:p>
          <a:p>
            <a:pPr algn="ctr"/>
            <a:endParaRPr lang="en-US" altLang="zh-CN" b="1">
              <a:solidFill>
                <a:srgbClr val="8D697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6969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F8BDC8-48F0-DE2E-FD3F-CDFE0707D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>
                <a:ea typeface="+mj-lt"/>
                <a:cs typeface="+mj-lt"/>
              </a:rPr>
              <a:t>T</a:t>
            </a:r>
            <a:r>
              <a:rPr lang="zh-CN" sz="4000">
                <a:ea typeface="+mj-lt"/>
                <a:cs typeface="+mj-lt"/>
              </a:rPr>
              <a:t>rends between the </a:t>
            </a:r>
            <a:r>
              <a:rPr lang="en-US" altLang="zh-CN" sz="4000">
                <a:ea typeface="+mj-lt"/>
                <a:cs typeface="+mj-lt"/>
              </a:rPr>
              <a:t>Danceability and Valence: </a:t>
            </a:r>
            <a:endParaRPr lang="zh-CN" sz="4000">
              <a:ea typeface="+mj-lt"/>
              <a:cs typeface="+mj-lt"/>
            </a:endParaRPr>
          </a:p>
        </p:txBody>
      </p:sp>
      <p:pic>
        <p:nvPicPr>
          <p:cNvPr id="4" name="内容占位符 3" descr="图表, 散点图&#10;&#10;已自动生成说明">
            <a:extLst>
              <a:ext uri="{FF2B5EF4-FFF2-40B4-BE49-F238E27FC236}">
                <a16:creationId xmlns:a16="http://schemas.microsoft.com/office/drawing/2014/main" id="{015D4476-C088-BD0D-94AE-F07605491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42211" y="2173717"/>
            <a:ext cx="6470315" cy="3989366"/>
          </a:xfr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96ECE58-5C21-0CFA-D5C1-836923774904}"/>
              </a:ext>
            </a:extLst>
          </p:cNvPr>
          <p:cNvSpPr txBox="1"/>
          <p:nvPr/>
        </p:nvSpPr>
        <p:spPr>
          <a:xfrm>
            <a:off x="7702061" y="2666162"/>
            <a:ext cx="3786553" cy="2585323"/>
          </a:xfrm>
          <a:prstGeom prst="rect">
            <a:avLst/>
          </a:prstGeom>
          <a:noFill/>
          <a:ln>
            <a:solidFill>
              <a:srgbClr val="8D6975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altLang="zh-CN">
              <a:ea typeface="+mn-lt"/>
              <a:cs typeface="+mn-lt"/>
            </a:endParaRPr>
          </a:p>
          <a:p>
            <a:pPr algn="ctr"/>
            <a:r>
              <a:rPr lang="en-US" altLang="zh-CN">
                <a:ea typeface="+mn-lt"/>
                <a:cs typeface="+mn-lt"/>
              </a:rPr>
              <a:t>P</a:t>
            </a:r>
            <a:r>
              <a:rPr lang="zh-CN">
                <a:ea typeface="+mn-lt"/>
                <a:cs typeface="+mn-lt"/>
              </a:rPr>
              <a:t>ositive </a:t>
            </a:r>
            <a:r>
              <a:rPr lang="en-US" altLang="zh-CN">
                <a:ea typeface="+mn-lt"/>
                <a:cs typeface="+mn-lt"/>
              </a:rPr>
              <a:t>T</a:t>
            </a:r>
            <a:r>
              <a:rPr lang="zh-CN">
                <a:ea typeface="+mn-lt"/>
                <a:cs typeface="+mn-lt"/>
              </a:rPr>
              <a:t>rend</a:t>
            </a:r>
            <a:endParaRPr lang="zh-CN">
              <a:ea typeface="等线"/>
            </a:endParaRPr>
          </a:p>
          <a:p>
            <a:pPr algn="ctr"/>
            <a:endParaRPr lang="zh-CN" altLang="en-US"/>
          </a:p>
          <a:p>
            <a:pPr algn="ctr"/>
            <a:r>
              <a:rPr lang="zh-CN" altLang="en-US">
                <a:ea typeface="等线"/>
              </a:rPr>
              <a:t>Correlation: </a:t>
            </a:r>
            <a:r>
              <a:rPr lang="zh-CN">
                <a:ea typeface="+mn-lt"/>
                <a:cs typeface="+mn-lt"/>
              </a:rPr>
              <a:t>0.</a:t>
            </a:r>
            <a:r>
              <a:rPr lang="en-US" altLang="zh-CN">
                <a:ea typeface="+mn-lt"/>
                <a:cs typeface="+mn-lt"/>
              </a:rPr>
              <a:t>41</a:t>
            </a:r>
            <a:endParaRPr lang="zh-CN">
              <a:ea typeface="+mn-lt"/>
              <a:cs typeface="+mn-lt"/>
            </a:endParaRPr>
          </a:p>
          <a:p>
            <a:pPr algn="ctr"/>
            <a:endParaRPr lang="zh-CN">
              <a:ea typeface="等线"/>
            </a:endParaRPr>
          </a:p>
          <a:p>
            <a:pPr algn="ctr"/>
            <a:endParaRPr lang="zh-CN" altLang="en-US">
              <a:ea typeface="等线"/>
            </a:endParaRPr>
          </a:p>
          <a:p>
            <a:pPr algn="ctr"/>
            <a:r>
              <a:rPr lang="en-US" b="1">
                <a:solidFill>
                  <a:srgbClr val="E27047"/>
                </a:solidFill>
                <a:ea typeface="+mn-lt"/>
                <a:cs typeface="+mn-lt"/>
              </a:rPr>
              <a:t>Danceable songs</a:t>
            </a:r>
            <a:r>
              <a:rPr lang="en-US" altLang="zh-CN" b="1">
                <a:solidFill>
                  <a:srgbClr val="E27047"/>
                </a:solidFill>
                <a:ea typeface="+mn-lt"/>
                <a:cs typeface="+mn-lt"/>
              </a:rPr>
              <a:t> </a:t>
            </a:r>
            <a:r>
              <a:rPr lang="en-US" b="1">
                <a:solidFill>
                  <a:srgbClr val="E27047"/>
                </a:solidFill>
                <a:ea typeface="+mn-lt"/>
                <a:cs typeface="+mn-lt"/>
              </a:rPr>
              <a:t>are also likely to</a:t>
            </a:r>
            <a:r>
              <a:rPr lang="en-US" altLang="zh-CN" b="1">
                <a:solidFill>
                  <a:srgbClr val="E27047"/>
                </a:solidFill>
                <a:ea typeface="+mn-lt"/>
                <a:cs typeface="+mn-lt"/>
              </a:rPr>
              <a:t> </a:t>
            </a:r>
            <a:r>
              <a:rPr lang="en-US" b="1">
                <a:solidFill>
                  <a:srgbClr val="E27047"/>
                </a:solidFill>
                <a:ea typeface="+mn-lt"/>
                <a:cs typeface="+mn-lt"/>
              </a:rPr>
              <a:t>be perceived as</a:t>
            </a:r>
            <a:r>
              <a:rPr lang="en-US" altLang="zh-CN" b="1">
                <a:solidFill>
                  <a:srgbClr val="E27047"/>
                </a:solidFill>
                <a:ea typeface="+mn-lt"/>
                <a:cs typeface="+mn-lt"/>
              </a:rPr>
              <a:t> </a:t>
            </a:r>
            <a:r>
              <a:rPr lang="en-US" b="1">
                <a:solidFill>
                  <a:srgbClr val="E27047"/>
                </a:solidFill>
                <a:ea typeface="+mn-lt"/>
                <a:cs typeface="+mn-lt"/>
              </a:rPr>
              <a:t>positive.</a:t>
            </a:r>
          </a:p>
          <a:p>
            <a:pPr algn="ctr"/>
            <a:endParaRPr lang="en-US" altLang="zh-CN" b="1">
              <a:solidFill>
                <a:srgbClr val="8D697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408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7770C3-2C8C-3A64-41A3-E61EEA2DD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>
                <a:ea typeface="+mj-lt"/>
                <a:cs typeface="+mj-lt"/>
              </a:rPr>
              <a:t>T</a:t>
            </a:r>
            <a:r>
              <a:rPr lang="zh-CN" sz="4000">
                <a:ea typeface="+mj-lt"/>
                <a:cs typeface="+mj-lt"/>
              </a:rPr>
              <a:t>rends between the </a:t>
            </a:r>
            <a:r>
              <a:rPr lang="en-US" altLang="zh-CN" sz="4000">
                <a:ea typeface="+mj-lt"/>
                <a:cs typeface="+mj-lt"/>
              </a:rPr>
              <a:t>Energy and </a:t>
            </a:r>
            <a:r>
              <a:rPr lang="en-US" altLang="zh-CN" sz="4000" err="1">
                <a:ea typeface="+mj-lt"/>
                <a:cs typeface="+mj-lt"/>
              </a:rPr>
              <a:t>Acousticness</a:t>
            </a:r>
            <a:r>
              <a:rPr lang="en-US" altLang="zh-CN" sz="4000">
                <a:ea typeface="+mj-lt"/>
                <a:cs typeface="+mj-lt"/>
              </a:rPr>
              <a:t>: </a:t>
            </a:r>
            <a:endParaRPr lang="zh-CN" sz="4000">
              <a:ea typeface="+mj-lt"/>
              <a:cs typeface="+mj-lt"/>
            </a:endParaRPr>
          </a:p>
        </p:txBody>
      </p:sp>
      <p:pic>
        <p:nvPicPr>
          <p:cNvPr id="7" name="内容占位符 6" descr="图表, 散点图&#10;&#10;已自动生成说明">
            <a:extLst>
              <a:ext uri="{FF2B5EF4-FFF2-40B4-BE49-F238E27FC236}">
                <a16:creationId xmlns:a16="http://schemas.microsoft.com/office/drawing/2014/main" id="{E7F070B3-82BE-1E6A-1AE3-033EBEA46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42211" y="2280664"/>
            <a:ext cx="6470315" cy="3989365"/>
          </a:xfr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6D3DAE3-9B39-DE8A-76AE-752526762073}"/>
              </a:ext>
            </a:extLst>
          </p:cNvPr>
          <p:cNvSpPr txBox="1"/>
          <p:nvPr/>
        </p:nvSpPr>
        <p:spPr>
          <a:xfrm>
            <a:off x="7702061" y="2666162"/>
            <a:ext cx="3786553" cy="2585323"/>
          </a:xfrm>
          <a:prstGeom prst="rect">
            <a:avLst/>
          </a:prstGeom>
          <a:noFill/>
          <a:ln>
            <a:solidFill>
              <a:srgbClr val="8D6975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altLang="zh-CN">
              <a:ea typeface="+mn-lt"/>
              <a:cs typeface="+mn-lt"/>
            </a:endParaRPr>
          </a:p>
          <a:p>
            <a:pPr algn="ctr"/>
            <a:r>
              <a:rPr lang="en-US" altLang="zh-CN">
                <a:ea typeface="+mn-lt"/>
                <a:cs typeface="+mn-lt"/>
              </a:rPr>
              <a:t>Negative</a:t>
            </a:r>
            <a:r>
              <a:rPr lang="zh-CN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T</a:t>
            </a:r>
            <a:r>
              <a:rPr lang="zh-CN">
                <a:ea typeface="+mn-lt"/>
                <a:cs typeface="+mn-lt"/>
              </a:rPr>
              <a:t>rend</a:t>
            </a:r>
            <a:endParaRPr lang="zh-CN">
              <a:ea typeface="等线"/>
            </a:endParaRPr>
          </a:p>
          <a:p>
            <a:pPr algn="ctr"/>
            <a:endParaRPr lang="zh-CN" altLang="en-US"/>
          </a:p>
          <a:p>
            <a:pPr algn="ctr"/>
            <a:r>
              <a:rPr lang="zh-CN" altLang="en-US">
                <a:ea typeface="等线"/>
              </a:rPr>
              <a:t>Correlation: -0.58</a:t>
            </a:r>
            <a:endParaRPr lang="zh-CN" altLang="en-US">
              <a:ea typeface="+mn-lt"/>
              <a:cs typeface="+mn-lt"/>
            </a:endParaRPr>
          </a:p>
          <a:p>
            <a:pPr algn="ctr"/>
            <a:endParaRPr lang="zh-CN">
              <a:ea typeface="等线"/>
            </a:endParaRPr>
          </a:p>
          <a:p>
            <a:pPr algn="ctr"/>
            <a:endParaRPr lang="zh-CN" altLang="en-US">
              <a:ea typeface="等线"/>
            </a:endParaRPr>
          </a:p>
          <a:p>
            <a:pPr algn="ctr"/>
            <a:r>
              <a:rPr lang="en-US" b="1">
                <a:solidFill>
                  <a:schemeClr val="accent6">
                    <a:lumMod val="76000"/>
                  </a:schemeClr>
                </a:solidFill>
                <a:ea typeface="+mn-lt"/>
                <a:cs typeface="+mn-lt"/>
              </a:rPr>
              <a:t>More energetic songs tend to have fewer acoustic elements.</a:t>
            </a:r>
          </a:p>
          <a:p>
            <a:pPr algn="ctr"/>
            <a:endParaRPr lang="en-US" altLang="zh-CN" b="1">
              <a:solidFill>
                <a:srgbClr val="8D697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3174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7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6C9E145B-B8D9-49B2-58E4-CB64FD3F3883}"/>
              </a:ext>
            </a:extLst>
          </p:cNvPr>
          <p:cNvSpPr txBox="1"/>
          <p:nvPr/>
        </p:nvSpPr>
        <p:spPr>
          <a:xfrm>
            <a:off x="1392667" y="2398957"/>
            <a:ext cx="9406666" cy="352614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3200" i="1">
                <a:solidFill>
                  <a:schemeClr val="bg1"/>
                </a:solidFill>
                <a:ea typeface="等线"/>
              </a:rPr>
              <a:t>These insights can be utilized to make informed decisions in music production, selection for playlists, or even marketing strategies targeting specific listener preferences.</a:t>
            </a:r>
            <a:endParaRPr lang="zh-CN" altLang="en-US" sz="3200">
              <a:solidFill>
                <a:schemeClr val="bg1"/>
              </a:solidFill>
              <a:ea typeface="等线"/>
            </a:endParaRPr>
          </a:p>
        </p:txBody>
      </p:sp>
      <p:sp>
        <p:nvSpPr>
          <p:cNvPr id="38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471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8F1D34-7F2F-E627-309E-73883F13E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867734"/>
          </a:xfrm>
        </p:spPr>
        <p:txBody>
          <a:bodyPr anchor="t">
            <a:normAutofit/>
          </a:bodyPr>
          <a:lstStyle/>
          <a:p>
            <a:r>
              <a:rPr lang="zh-CN" sz="2800">
                <a:ea typeface="+mj-lt"/>
                <a:cs typeface="+mj-lt"/>
              </a:rPr>
              <a:t>Example: Cr</a:t>
            </a:r>
            <a:r>
              <a:rPr lang="en-US" altLang="zh-CN" sz="2800">
                <a:ea typeface="+mj-lt"/>
                <a:cs typeface="+mj-lt"/>
              </a:rPr>
              <a:t>eating</a:t>
            </a:r>
            <a:r>
              <a:rPr lang="zh-CN" sz="2800">
                <a:ea typeface="+mj-lt"/>
                <a:cs typeface="+mj-lt"/>
              </a:rPr>
              <a:t> a "High-Energy Workout" Playlist</a:t>
            </a:r>
            <a:endParaRPr lang="zh-CN" sz="2800">
              <a:ea typeface="等线 Light"/>
            </a:endParaRPr>
          </a:p>
        </p:txBody>
      </p:sp>
      <p:pic>
        <p:nvPicPr>
          <p:cNvPr id="59" name="Picture 58" descr="地板上的壶铃">
            <a:extLst>
              <a:ext uri="{FF2B5EF4-FFF2-40B4-BE49-F238E27FC236}">
                <a16:creationId xmlns:a16="http://schemas.microsoft.com/office/drawing/2014/main" id="{D0140A3B-6F16-DDD7-E597-3CD5EBE9FB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5855" r="4081" b="-3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CF1017-1319-0926-0F26-CFDA64D96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176861"/>
            <a:ext cx="5444382" cy="39655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zh-CN" sz="1200" b="1">
                <a:ea typeface="+mn-lt"/>
                <a:cs typeface="+mn-lt"/>
              </a:rPr>
              <a:t>Scenario:</a:t>
            </a:r>
            <a:r>
              <a:rPr lang="zh-CN" sz="1200">
                <a:ea typeface="+mn-lt"/>
                <a:cs typeface="+mn-lt"/>
              </a:rPr>
              <a:t> A streaming service aims to curate a playlist that enhances workout experiences by boosting energy and mood.</a:t>
            </a:r>
            <a:endParaRPr lang="zh-CN" altLang="en-US" sz="1200">
              <a:ea typeface="等线"/>
            </a:endParaRPr>
          </a:p>
          <a:p>
            <a:pPr marL="0" indent="0">
              <a:buNone/>
            </a:pPr>
            <a:r>
              <a:rPr lang="zh-CN" sz="1200" b="1">
                <a:ea typeface="+mn-lt"/>
                <a:cs typeface="+mn-lt"/>
              </a:rPr>
              <a:t>Use of Insights:</a:t>
            </a:r>
            <a:endParaRPr lang="zh-CN" sz="1200">
              <a:ea typeface="等线"/>
            </a:endParaRPr>
          </a:p>
          <a:p>
            <a:r>
              <a:rPr lang="zh-CN" sz="1200" b="1">
                <a:ea typeface="+mn-lt"/>
                <a:cs typeface="+mn-lt"/>
              </a:rPr>
              <a:t>Energy and Valence:</a:t>
            </a:r>
            <a:r>
              <a:rPr lang="zh-CN" sz="1200">
                <a:ea typeface="+mn-lt"/>
                <a:cs typeface="+mn-lt"/>
              </a:rPr>
              <a:t> Positive correlation suggests selecting songs that are both energetic and feel-good to uplift and energize listeners during workouts.</a:t>
            </a:r>
            <a:endParaRPr lang="zh-CN" sz="1200">
              <a:ea typeface="等线"/>
            </a:endParaRPr>
          </a:p>
          <a:p>
            <a:r>
              <a:rPr lang="zh-CN" sz="1200" b="1">
                <a:ea typeface="+mn-lt"/>
                <a:cs typeface="+mn-lt"/>
              </a:rPr>
              <a:t>Danceability and Valence:</a:t>
            </a:r>
            <a:r>
              <a:rPr lang="zh-CN" sz="1200">
                <a:ea typeface="+mn-lt"/>
                <a:cs typeface="+mn-lt"/>
              </a:rPr>
              <a:t> Positive correlation indicates inclusion of danceable, upbeat songs to make workouts enjoyable and engaging.</a:t>
            </a:r>
            <a:endParaRPr lang="zh-CN" sz="1200">
              <a:ea typeface="等线"/>
            </a:endParaRPr>
          </a:p>
          <a:p>
            <a:r>
              <a:rPr lang="zh-CN" sz="1200" b="1">
                <a:ea typeface="+mn-lt"/>
                <a:cs typeface="+mn-lt"/>
              </a:rPr>
              <a:t>Energy and Acousticness:</a:t>
            </a:r>
            <a:r>
              <a:rPr lang="zh-CN" sz="1200">
                <a:ea typeface="+mn-lt"/>
                <a:cs typeface="+mn-lt"/>
              </a:rPr>
              <a:t> Negative correlation guides avoiding acoustic tracks in favor of more electronic and pop songs that match the high-energy workout vibe.</a:t>
            </a:r>
            <a:endParaRPr lang="zh-CN" sz="1200">
              <a:ea typeface="等线"/>
            </a:endParaRPr>
          </a:p>
          <a:p>
            <a:pPr marL="0" indent="0">
              <a:buNone/>
            </a:pPr>
            <a:r>
              <a:rPr lang="zh-CN" sz="1200" b="1">
                <a:ea typeface="+mn-lt"/>
                <a:cs typeface="+mn-lt"/>
              </a:rPr>
              <a:t>Song Selections:</a:t>
            </a:r>
            <a:endParaRPr lang="zh-CN" sz="1200">
              <a:ea typeface="等线"/>
            </a:endParaRPr>
          </a:p>
          <a:p>
            <a:r>
              <a:rPr lang="zh-CN" sz="1200">
                <a:ea typeface="+mn-lt"/>
                <a:cs typeface="+mn-lt"/>
              </a:rPr>
              <a:t>"Titanium" by David Guetta feat. Sia for its empowering, high-energy beat.</a:t>
            </a:r>
            <a:endParaRPr lang="zh-CN" sz="1200">
              <a:ea typeface="等线"/>
            </a:endParaRPr>
          </a:p>
          <a:p>
            <a:r>
              <a:rPr lang="zh-CN" sz="1200">
                <a:ea typeface="+mn-lt"/>
                <a:cs typeface="+mn-lt"/>
              </a:rPr>
              <a:t>"Can't Stop the Feeling" by Justin Timberlake for its infectious, upbeat rhythm.</a:t>
            </a:r>
            <a:endParaRPr lang="zh-CN" sz="1200">
              <a:ea typeface="等线"/>
            </a:endParaRPr>
          </a:p>
          <a:p>
            <a:r>
              <a:rPr lang="zh-CN" sz="1200">
                <a:ea typeface="+mn-lt"/>
                <a:cs typeface="+mn-lt"/>
              </a:rPr>
              <a:t>"Uptown Funk" by Mark Ronson feat. Bruno Mars, known for its dynamic energy and danceability.</a:t>
            </a:r>
            <a:endParaRPr lang="zh-CN" sz="1200">
              <a:ea typeface="等线"/>
            </a:endParaRPr>
          </a:p>
          <a:p>
            <a:pPr marL="0" indent="0">
              <a:buNone/>
            </a:pPr>
            <a:r>
              <a:rPr lang="zh-CN" sz="1200" b="1">
                <a:ea typeface="+mn-lt"/>
                <a:cs typeface="+mn-lt"/>
              </a:rPr>
              <a:t>Marketing Approach:</a:t>
            </a:r>
            <a:r>
              <a:rPr lang="zh-CN" sz="1200">
                <a:ea typeface="+mn-lt"/>
                <a:cs typeface="+mn-lt"/>
              </a:rPr>
              <a:t> Promote the playlist as the ultimate workout companion, targeting fitness enthusiasts seeking motivational and energizing music.</a:t>
            </a:r>
            <a:endParaRPr lang="zh-CN" sz="1200">
              <a:ea typeface="等线"/>
            </a:endParaRPr>
          </a:p>
        </p:txBody>
      </p:sp>
      <p:pic>
        <p:nvPicPr>
          <p:cNvPr id="4" name="Mark Ronson - Uptown Funk (Official Video) ft. Bruno Mars">
            <a:hlinkClick r:id="" action="ppaction://media"/>
            <a:extLst>
              <a:ext uri="{FF2B5EF4-FFF2-40B4-BE49-F238E27FC236}">
                <a16:creationId xmlns:a16="http://schemas.microsoft.com/office/drawing/2014/main" id="{6168BB53-EB91-A45B-7ED0-5079B2C1B9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42180" y="164400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96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42AEB-6708-F76A-BF08-79134EB12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430" y="583345"/>
            <a:ext cx="7160357" cy="41648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8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22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4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3327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55C22-1A15-C9F0-7096-C6F7E9884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en-US" sz="6200">
                <a:solidFill>
                  <a:srgbClr val="FFFFFF"/>
                </a:solidFill>
              </a:rPr>
              <a:t>Conclusion</a:t>
            </a:r>
            <a:endParaRPr lang="en-US" sz="620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43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D09954-416A-1320-B5C7-E62B3FBFF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9762" y="549136"/>
            <a:ext cx="5618923" cy="5807213"/>
          </a:xfrm>
        </p:spPr>
        <p:txBody>
          <a:bodyPr anchor="ctr">
            <a:normAutofit/>
          </a:bodyPr>
          <a:lstStyle/>
          <a:p>
            <a:endParaRPr lang="en-US" sz="2000">
              <a:solidFill>
                <a:schemeClr val="tx1">
                  <a:alpha val="80000"/>
                </a:schemeClr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2000">
              <a:solidFill>
                <a:srgbClr val="000000">
                  <a:alpha val="80000"/>
                </a:srgbClr>
              </a:solidFill>
            </a:endParaRPr>
          </a:p>
          <a:p>
            <a:r>
              <a:rPr lang="en-US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Music attributes and popularity</a:t>
            </a:r>
          </a:p>
          <a:p>
            <a:endParaRPr lang="en-US">
              <a:solidFill>
                <a:schemeClr val="tx1">
                  <a:alpha val="80000"/>
                </a:schemeClr>
              </a:solidFill>
              <a:ea typeface="+mn-lt"/>
              <a:cs typeface="+mn-lt"/>
            </a:endParaRPr>
          </a:p>
          <a:p>
            <a:endParaRPr lang="en-US">
              <a:solidFill>
                <a:schemeClr val="tx1">
                  <a:alpha val="80000"/>
                </a:schemeClr>
              </a:solidFill>
              <a:ea typeface="+mn-lt"/>
              <a:cs typeface="+mn-lt"/>
            </a:endParaRPr>
          </a:p>
          <a:p>
            <a:r>
              <a:rPr lang="en-US">
                <a:solidFill>
                  <a:schemeClr val="tx1">
                    <a:alpha val="80000"/>
                  </a:schemeClr>
                </a:solidFill>
              </a:rPr>
              <a:t>The fusion of music and emotion</a:t>
            </a:r>
          </a:p>
          <a:p>
            <a:pPr marL="0" indent="0">
              <a:buNone/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   </a:t>
            </a:r>
          </a:p>
          <a:p>
            <a:endParaRPr lang="en-US" sz="2000">
              <a:solidFill>
                <a:srgbClr val="000000">
                  <a:alpha val="80000"/>
                </a:srgbClr>
              </a:solidFill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808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55C22-1A15-C9F0-7096-C6F7E9884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en-US" sz="6200">
                <a:solidFill>
                  <a:schemeClr val="bg1"/>
                </a:solidFill>
              </a:rPr>
              <a:t>Limitation</a:t>
            </a:r>
            <a:r>
              <a:rPr lang="en-US" sz="6200"/>
              <a:t>​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43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2A3946E-B4DB-6356-739D-5D67FDFD15AE}"/>
              </a:ext>
            </a:extLst>
          </p:cNvPr>
          <p:cNvSpPr txBox="1">
            <a:spLocks/>
          </p:cNvSpPr>
          <p:nvPr/>
        </p:nvSpPr>
        <p:spPr>
          <a:xfrm>
            <a:off x="5969762" y="549136"/>
            <a:ext cx="5618923" cy="5807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chemeClr val="tx1">
                  <a:alpha val="80000"/>
                </a:schemeClr>
              </a:solidFill>
              <a:ea typeface="+mn-lt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>
              <a:solidFill>
                <a:srgbClr val="000000">
                  <a:alpha val="80000"/>
                </a:srgbClr>
              </a:solidFill>
            </a:endParaRPr>
          </a:p>
          <a:p>
            <a:r>
              <a:rPr lang="en-US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Data limitations and sample diversity challenges</a:t>
            </a:r>
          </a:p>
          <a:p>
            <a:endParaRPr lang="en-US">
              <a:solidFill>
                <a:schemeClr val="tx1">
                  <a:alpha val="80000"/>
                </a:schemeClr>
              </a:solidFill>
              <a:ea typeface="+mn-lt"/>
              <a:cs typeface="+mn-lt"/>
            </a:endParaRPr>
          </a:p>
          <a:p>
            <a:endParaRPr lang="en-US">
              <a:solidFill>
                <a:schemeClr val="tx1">
                  <a:alpha val="80000"/>
                </a:schemeClr>
              </a:solidFill>
              <a:ea typeface="+mn-lt"/>
              <a:cs typeface="+mn-lt"/>
            </a:endParaRPr>
          </a:p>
          <a:p>
            <a:r>
              <a:rPr lang="en-US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Scope of analysis and limitations of prevalence measures</a:t>
            </a:r>
            <a:endParaRPr lang="en-US">
              <a:solidFill>
                <a:srgbClr val="000000">
                  <a:alpha val="80000"/>
                </a:srgbClr>
              </a:solidFill>
            </a:endParaRPr>
          </a:p>
          <a:p>
            <a:pPr marL="0" indent="0">
              <a:buNone/>
            </a:pPr>
            <a:endParaRPr lang="en-US">
              <a:solidFill>
                <a:srgbClr val="000000">
                  <a:alpha val="80000"/>
                </a:srgbClr>
              </a:solidFill>
            </a:endParaRPr>
          </a:p>
          <a:p>
            <a:pPr marL="0" indent="0">
              <a:buNone/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   </a:t>
            </a:r>
            <a:endParaRPr lang="en-US">
              <a:solidFill>
                <a:schemeClr val="tx1">
                  <a:alpha val="80000"/>
                </a:schemeClr>
              </a:solidFill>
              <a:ea typeface="+mn-lt"/>
              <a:cs typeface="+mn-lt"/>
            </a:endParaRPr>
          </a:p>
          <a:p>
            <a:r>
              <a:rPr lang="en-US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Sentiment analysis of lyrics is currently limited to English, which may introduce some bias.</a:t>
            </a:r>
            <a:endParaRPr lang="en-US">
              <a:solidFill>
                <a:schemeClr val="tx1">
                  <a:alpha val="80000"/>
                </a:schemeClr>
              </a:solidFill>
            </a:endParaRPr>
          </a:p>
          <a:p>
            <a:endParaRPr lang="en-US">
              <a:solidFill>
                <a:srgbClr val="000000">
                  <a:alpha val="8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327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9F345-EECF-2DFB-1FF2-BC7BD41B3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Introduction to the Streaming Music Industry</a:t>
            </a:r>
            <a:br>
              <a:rPr lang="en-US">
                <a:solidFill>
                  <a:schemeClr val="bg1"/>
                </a:solidFill>
              </a:rPr>
            </a:b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1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5" name="Freeform: Shape 21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9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16" name="Freeform: Shape 29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30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31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32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33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34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35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36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37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38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39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0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1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1CC12025-B7EA-6D33-6F50-3AA4FF21DF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9976676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4854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FEBF8-BC95-3CAE-F5A8-F0E9AC64F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US" sz="2800"/>
              <a:t>Understanding Music Popularity on Spotify</a:t>
            </a:r>
            <a:br>
              <a:rPr lang="en-US" sz="2800"/>
            </a:b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257A8-91AE-41E8-CC5D-62295AD8A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Explore sentiment of lyrics by genres using </a:t>
            </a:r>
            <a:r>
              <a:rPr lang="en-US" sz="2000" b="1"/>
              <a:t>Natural Language Processing(NLP).</a:t>
            </a:r>
            <a:endParaRPr lang="zh-CN" altLang="en-US" b="1"/>
          </a:p>
          <a:p>
            <a:r>
              <a:rPr lang="en-US" sz="2000"/>
              <a:t>Analyze song characteristics influencing popularity.</a:t>
            </a:r>
          </a:p>
          <a:p>
            <a:r>
              <a:rPr lang="en-US" sz="2000"/>
              <a:t>Correlate features with popularity (measured by streaming counts).</a:t>
            </a:r>
          </a:p>
        </p:txBody>
      </p:sp>
      <p:pic>
        <p:nvPicPr>
          <p:cNvPr id="5" name="Picture 4" descr="Microphone and piano">
            <a:extLst>
              <a:ext uri="{FF2B5EF4-FFF2-40B4-BE49-F238E27FC236}">
                <a16:creationId xmlns:a16="http://schemas.microsoft.com/office/drawing/2014/main" id="{F4D9A88D-68FA-0F61-27FE-47003FAC85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876" r="22451" b="-1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877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3A7ED0-7670-55CB-085D-6B093DDEC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430" y="583345"/>
            <a:ext cx="7160357" cy="41648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8000" b="1">
                <a:solidFill>
                  <a:srgbClr val="FFFFFF"/>
                </a:solidFill>
              </a:rPr>
              <a:t>Aims and Methodology</a:t>
            </a:r>
            <a:endParaRPr lang="en-US" sz="8000" b="1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3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7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3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5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848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E4EDC5-4882-B986-0139-82892D226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rgbClr val="FFFFFF"/>
                </a:solidFill>
              </a:rPr>
              <a:t>Aim 1.1: </a:t>
            </a:r>
            <a:br>
              <a:rPr lang="en-US" sz="4800" b="1"/>
            </a:br>
            <a:r>
              <a:rPr lang="en-US" sz="4800" b="1">
                <a:solidFill>
                  <a:srgbClr val="FFFFFF"/>
                </a:solidFill>
              </a:rPr>
              <a:t>Collect  and Relate Lyrics to Genre Information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90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AE243-331B-D132-E5E1-C2BF720E8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Get Lyrics &amp; Genre Data</a:t>
            </a:r>
            <a:endParaRPr lang="en-US">
              <a:solidFill>
                <a:schemeClr val="tx1">
                  <a:alpha val="80000"/>
                </a:schemeClr>
              </a:solidFill>
            </a:endParaRPr>
          </a:p>
          <a:p>
            <a:pPr lvl="1"/>
            <a:r>
              <a:rPr lang="en-US">
                <a:solidFill>
                  <a:schemeClr val="tx1">
                    <a:alpha val="80000"/>
                  </a:schemeClr>
                </a:solidFill>
              </a:rPr>
              <a:t>Use </a:t>
            </a:r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Spotify Web API</a:t>
            </a:r>
            <a:r>
              <a:rPr lang="en-US">
                <a:solidFill>
                  <a:schemeClr val="tx1">
                    <a:alpha val="80000"/>
                  </a:schemeClr>
                </a:solidFill>
              </a:rPr>
              <a:t> to retrieve song metadata including genre information.</a:t>
            </a:r>
          </a:p>
          <a:p>
            <a:pPr lvl="1"/>
            <a:r>
              <a:rPr lang="en-US">
                <a:solidFill>
                  <a:schemeClr val="tx1">
                    <a:alpha val="80000"/>
                  </a:schemeClr>
                </a:solidFill>
              </a:rPr>
              <a:t>Use </a:t>
            </a:r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Genius API</a:t>
            </a:r>
            <a:r>
              <a:rPr lang="en-US">
                <a:solidFill>
                  <a:schemeClr val="tx1">
                    <a:alpha val="80000"/>
                  </a:schemeClr>
                </a:solidFill>
              </a:rPr>
              <a:t> to collect lyric content according to the song list.</a:t>
            </a:r>
          </a:p>
          <a:p>
            <a:pPr lvl="1"/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Clean and tokenize</a:t>
            </a:r>
            <a:r>
              <a:rPr lang="en-US">
                <a:solidFill>
                  <a:schemeClr val="tx1">
                    <a:alpha val="80000"/>
                  </a:schemeClr>
                </a:solidFill>
              </a:rPr>
              <a:t> the lyric data to link it with songs' metadata respectively.</a:t>
            </a:r>
          </a:p>
          <a:p>
            <a:endParaRPr lang="en-US" sz="2400">
              <a:solidFill>
                <a:srgbClr val="000000">
                  <a:alpha val="80000"/>
                </a:srgbClr>
              </a:solidFill>
            </a:endParaRP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图片包含 图形用户界面&#10;&#10;已自动生成说明">
            <a:extLst>
              <a:ext uri="{FF2B5EF4-FFF2-40B4-BE49-F238E27FC236}">
                <a16:creationId xmlns:a16="http://schemas.microsoft.com/office/drawing/2014/main" id="{5EDC2AA1-9673-132B-542D-D6339D780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943" y="5058545"/>
            <a:ext cx="3062463" cy="61771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C411FF3-088B-8A56-33E5-19D11DA20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934" y="5579533"/>
            <a:ext cx="25908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33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E4EDC5-4882-B986-0139-82892D226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rgbClr val="FFFFFF"/>
                </a:solidFill>
              </a:rPr>
              <a:t>Aim 1.2: </a:t>
            </a:r>
            <a:br>
              <a:rPr lang="en-US" sz="4800" b="1"/>
            </a:br>
            <a:r>
              <a:rPr lang="en-US" sz="4800" b="1">
                <a:solidFill>
                  <a:srgbClr val="FFFFFF"/>
                </a:solidFill>
              </a:rPr>
              <a:t>Analyze Sentiment by Genre - NLP</a:t>
            </a:r>
            <a:endParaRPr lang="en-US" sz="4800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90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AE243-331B-D132-E5E1-C2BF720E8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Sentiment Analysis</a:t>
            </a:r>
            <a:endParaRPr lang="en-US">
              <a:solidFill>
                <a:schemeClr val="tx1">
                  <a:alpha val="80000"/>
                </a:schemeClr>
              </a:solidFill>
            </a:endParaRPr>
          </a:p>
          <a:p>
            <a:pPr lvl="1"/>
            <a:r>
              <a:rPr lang="en-US">
                <a:solidFill>
                  <a:schemeClr val="tx1">
                    <a:alpha val="80000"/>
                  </a:schemeClr>
                </a:solidFill>
              </a:rPr>
              <a:t>Prepare lyric tokens by genre for further NLP . (categorization, tokenization , removing stop words)</a:t>
            </a:r>
          </a:p>
          <a:p>
            <a:pPr lvl="1"/>
            <a:r>
              <a:rPr lang="en-US">
                <a:solidFill>
                  <a:schemeClr val="tx1">
                    <a:alpha val="80000"/>
                  </a:schemeClr>
                </a:solidFill>
              </a:rPr>
              <a:t>Use </a:t>
            </a:r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NRC Word-Emotion Association Lexicon</a:t>
            </a:r>
            <a:r>
              <a:rPr lang="en-US">
                <a:solidFill>
                  <a:schemeClr val="tx1">
                    <a:alpha val="80000"/>
                  </a:schemeClr>
                </a:solidFill>
              </a:rPr>
              <a:t> to generate emotion scores for each genre.</a:t>
            </a:r>
          </a:p>
          <a:p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Visualization</a:t>
            </a:r>
          </a:p>
          <a:p>
            <a:pPr lvl="1"/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Word Cloud</a:t>
            </a:r>
            <a:r>
              <a:rPr lang="en-US">
                <a:solidFill>
                  <a:schemeClr val="tx1">
                    <a:alpha val="80000"/>
                  </a:schemeClr>
                </a:solidFill>
              </a:rPr>
              <a:t> for top emotion by genre.</a:t>
            </a:r>
          </a:p>
          <a:p>
            <a:pPr lvl="1"/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Pie Chart </a:t>
            </a:r>
            <a:r>
              <a:rPr lang="en-US">
                <a:solidFill>
                  <a:schemeClr val="tx1">
                    <a:alpha val="80000"/>
                  </a:schemeClr>
                </a:solidFill>
              </a:rPr>
              <a:t>for emotion distributions.</a:t>
            </a:r>
            <a:endParaRPr lang="en-US" sz="240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箭头: V 形 3">
            <a:extLst>
              <a:ext uri="{FF2B5EF4-FFF2-40B4-BE49-F238E27FC236}">
                <a16:creationId xmlns:a16="http://schemas.microsoft.com/office/drawing/2014/main" id="{E8BA9439-D4FC-6D89-64A1-FBA9F2D5E599}"/>
              </a:ext>
            </a:extLst>
          </p:cNvPr>
          <p:cNvSpPr/>
          <p:nvPr/>
        </p:nvSpPr>
        <p:spPr>
          <a:xfrm>
            <a:off x="578555" y="5230813"/>
            <a:ext cx="1691569" cy="945444"/>
          </a:xfrm>
          <a:prstGeom prst="chevron">
            <a:avLst/>
          </a:prstGeom>
          <a:solidFill>
            <a:srgbClr val="D76C82"/>
          </a:solidFill>
          <a:ln w="285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>
                <a:solidFill>
                  <a:schemeClr val="bg1"/>
                </a:solidFill>
                <a:latin typeface="Calibri"/>
                <a:ea typeface="等线"/>
                <a:cs typeface="Calibri"/>
              </a:rPr>
              <a:t>R&amp;B</a:t>
            </a:r>
          </a:p>
        </p:txBody>
      </p:sp>
      <p:sp>
        <p:nvSpPr>
          <p:cNvPr id="5" name="箭头: V 形 4">
            <a:extLst>
              <a:ext uri="{FF2B5EF4-FFF2-40B4-BE49-F238E27FC236}">
                <a16:creationId xmlns:a16="http://schemas.microsoft.com/office/drawing/2014/main" id="{3573103C-96D3-DE16-8F26-874551CC334E}"/>
              </a:ext>
            </a:extLst>
          </p:cNvPr>
          <p:cNvSpPr/>
          <p:nvPr/>
        </p:nvSpPr>
        <p:spPr>
          <a:xfrm>
            <a:off x="2046993" y="5230812"/>
            <a:ext cx="1691569" cy="945444"/>
          </a:xfrm>
          <a:prstGeom prst="chevron">
            <a:avLst/>
          </a:prstGeom>
          <a:solidFill>
            <a:srgbClr val="40A578"/>
          </a:solidFill>
          <a:ln w="285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CN" altLang="en-US" sz="2400" b="1">
                <a:solidFill>
                  <a:schemeClr val="bg1"/>
                </a:solidFill>
                <a:latin typeface="Calibri"/>
                <a:ea typeface="等线"/>
                <a:cs typeface="Calibri"/>
              </a:rPr>
              <a:t>POP</a:t>
            </a:r>
          </a:p>
        </p:txBody>
      </p:sp>
      <p:sp>
        <p:nvSpPr>
          <p:cNvPr id="6" name="箭头: V 形 5">
            <a:extLst>
              <a:ext uri="{FF2B5EF4-FFF2-40B4-BE49-F238E27FC236}">
                <a16:creationId xmlns:a16="http://schemas.microsoft.com/office/drawing/2014/main" id="{2C1418AB-6D9B-F547-5919-5F0B5C144F64}"/>
              </a:ext>
            </a:extLst>
          </p:cNvPr>
          <p:cNvSpPr/>
          <p:nvPr/>
        </p:nvSpPr>
        <p:spPr>
          <a:xfrm>
            <a:off x="3507493" y="5230812"/>
            <a:ext cx="1691569" cy="945444"/>
          </a:xfrm>
          <a:prstGeom prst="chevron">
            <a:avLst/>
          </a:prstGeom>
          <a:solidFill>
            <a:srgbClr val="FFC94A"/>
          </a:solidFill>
          <a:ln w="285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CN" altLang="en-US" sz="2400" b="1">
                <a:solidFill>
                  <a:schemeClr val="bg1"/>
                </a:solidFill>
                <a:latin typeface="Calibri"/>
                <a:ea typeface="等线"/>
                <a:cs typeface="Calibri"/>
              </a:rPr>
              <a:t>RAP</a:t>
            </a:r>
          </a:p>
        </p:txBody>
      </p:sp>
    </p:spTree>
    <p:extLst>
      <p:ext uri="{BB962C8B-B14F-4D97-AF65-F5344CB8AC3E}">
        <p14:creationId xmlns:p14="http://schemas.microsoft.com/office/powerpoint/2010/main" val="1736000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0127D9-4E5F-521F-C13E-E0D585A00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rgbClr val="FFFFFF"/>
                </a:solidFill>
              </a:rPr>
              <a:t>Aim 2.1: Analyzing Musical Features and Popularity</a:t>
            </a:r>
            <a:endParaRPr lang="en-US" sz="480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45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119D1-D1CF-94D9-1787-37D1D23DC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Correlation Analysis</a:t>
            </a:r>
            <a:endParaRPr lang="en-US">
              <a:solidFill>
                <a:schemeClr val="tx1">
                  <a:alpha val="80000"/>
                </a:schemeClr>
              </a:solidFill>
              <a:latin typeface="Arial"/>
              <a:cs typeface="Arial"/>
            </a:endParaRPr>
          </a:p>
          <a:p>
            <a:pPr>
              <a:buFont typeface="Arial,Sans-Serif" panose="020B0604020202020204" pitchFamily="34" charset="0"/>
              <a:buChar char="•"/>
            </a:pPr>
            <a:r>
              <a:rPr lang="en-US" sz="2400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Investigate correlations between: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US" b="1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Key Features</a:t>
            </a:r>
            <a:r>
              <a:rPr lang="en-US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: Danceability, Energy.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US" b="1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Popularity Metric</a:t>
            </a:r>
            <a:r>
              <a:rPr lang="en-US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: Streaming counts.</a:t>
            </a:r>
            <a:endParaRPr lang="en-US">
              <a:solidFill>
                <a:schemeClr val="tx1">
                  <a:alpha val="80000"/>
                </a:schemeClr>
              </a:solidFill>
              <a:latin typeface="Aptos" panose="02110004020202020204"/>
              <a:cs typeface="Arial"/>
            </a:endParaRPr>
          </a:p>
          <a:p>
            <a:pPr marL="285750">
              <a:buFont typeface="Arial,Sans-Serif" panose="020B0604020202020204" pitchFamily="34" charset="0"/>
              <a:buChar char="•"/>
            </a:pPr>
            <a:r>
              <a:rPr lang="en-US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Kaggle</a:t>
            </a:r>
            <a:endParaRPr lang="en-US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Arial,Sans-Serif" panose="020B0604020202020204" pitchFamily="34" charset="0"/>
            </a:pPr>
            <a:r>
              <a:rPr lang="en-US" sz="2400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Hypothesis: Songs with </a:t>
            </a:r>
            <a:r>
              <a:rPr lang="en-US" sz="2400" b="1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higher danceability and energy</a:t>
            </a:r>
            <a:r>
              <a:rPr lang="en-US" sz="2400">
                <a:solidFill>
                  <a:schemeClr val="tx1">
                    <a:alpha val="80000"/>
                  </a:schemeClr>
                </a:solidFill>
                <a:latin typeface="Arial"/>
                <a:cs typeface="Arial"/>
              </a:rPr>
              <a:t> are more popular, and they are strongly associated.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648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1CC222-4FE3-7D33-ADB3-16EB78E08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rgbClr val="FFFFFF"/>
                </a:solidFill>
              </a:rPr>
              <a:t>Aim 2.2:</a:t>
            </a:r>
            <a:br>
              <a:rPr lang="en-US" sz="4800" b="1">
                <a:solidFill>
                  <a:srgbClr val="FFFFFF"/>
                </a:solidFill>
              </a:rPr>
            </a:br>
            <a:r>
              <a:rPr lang="en-US" sz="4800" b="1">
                <a:solidFill>
                  <a:srgbClr val="FFFFFF"/>
                </a:solidFill>
              </a:rPr>
              <a:t>Visualization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45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D45EA-EC9C-FC1F-8B38-019D17881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tx1">
                    <a:alpha val="80000"/>
                  </a:schemeClr>
                </a:solidFill>
              </a:rPr>
              <a:t>Visualization of Trends</a:t>
            </a:r>
            <a:endParaRPr lang="en-US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alpha val="80000"/>
                  </a:schemeClr>
                </a:solidFill>
              </a:rPr>
              <a:t>Develop visual representations to showcase relationships.</a:t>
            </a:r>
          </a:p>
          <a:p>
            <a:pPr marL="742950" lvl="1" indent="-285750"/>
            <a:r>
              <a:rPr lang="en-US">
                <a:solidFill>
                  <a:schemeClr val="tx1">
                    <a:alpha val="80000"/>
                  </a:schemeClr>
                </a:solidFill>
              </a:rPr>
              <a:t>Heatmaps and scatter plots.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alpha val="80000"/>
                  </a:schemeClr>
                </a:solidFill>
              </a:rPr>
              <a:t>Illustrate </a:t>
            </a:r>
            <a:r>
              <a:rPr lang="en-US" sz="2400" b="1">
                <a:solidFill>
                  <a:schemeClr val="tx1">
                    <a:alpha val="80000"/>
                  </a:schemeClr>
                </a:solidFill>
              </a:rPr>
              <a:t>key insights</a:t>
            </a:r>
            <a:r>
              <a:rPr lang="en-US" sz="2400">
                <a:solidFill>
                  <a:schemeClr val="tx1">
                    <a:alpha val="80000"/>
                  </a:schemeClr>
                </a:solidFill>
              </a:rPr>
              <a:t> about trends and correlations.</a:t>
            </a:r>
          </a:p>
          <a:p>
            <a:endParaRPr lang="en-US" sz="240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2192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21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"Unveiling the Trends of Music Popularity: Analyzing Spotify Data"</vt:lpstr>
      <vt:lpstr>Introduction</vt:lpstr>
      <vt:lpstr>Introduction to the Streaming Music Industry </vt:lpstr>
      <vt:lpstr>Understanding Music Popularity on Spotify </vt:lpstr>
      <vt:lpstr>Aims and Methodology</vt:lpstr>
      <vt:lpstr>Aim 1.1:  Collect  and Relate Lyrics to Genre Information</vt:lpstr>
      <vt:lpstr>Aim 1.2:  Analyze Sentiment by Genre - NLP</vt:lpstr>
      <vt:lpstr>Aim 2.1: Analyzing Musical Features and Popularity</vt:lpstr>
      <vt:lpstr>Aim 2.2: Visualization</vt:lpstr>
      <vt:lpstr> Results and  Analysis  </vt:lpstr>
      <vt:lpstr>Lyrics Analysis by Genre-Pop</vt:lpstr>
      <vt:lpstr>Lyrics Analysis by Genre-R&amp;B </vt:lpstr>
      <vt:lpstr>PowerPoint Presentation</vt:lpstr>
      <vt:lpstr>Correlations between Features and Populatity</vt:lpstr>
      <vt:lpstr>Trends between the Energy and Valence: </vt:lpstr>
      <vt:lpstr>Trends between the Danceability and Valence: </vt:lpstr>
      <vt:lpstr>Trends between the Energy and Acousticness: </vt:lpstr>
      <vt:lpstr>PowerPoint Presentation</vt:lpstr>
      <vt:lpstr>Example: Creating a "High-Energy Workout" Playlist</vt:lpstr>
      <vt:lpstr>Conclusion</vt:lpstr>
      <vt:lpstr>Limitation​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Deyao Wang</dc:creator>
  <cp:revision>3</cp:revision>
  <dcterms:created xsi:type="dcterms:W3CDTF">2024-11-15T19:20:18Z</dcterms:created>
  <dcterms:modified xsi:type="dcterms:W3CDTF">2024-11-19T23:40:40Z</dcterms:modified>
</cp:coreProperties>
</file>